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4"/>
  </p:notesMasterIdLst>
  <p:sldIdLst>
    <p:sldId id="259" r:id="rId2"/>
    <p:sldId id="300" r:id="rId3"/>
    <p:sldId id="301" r:id="rId4"/>
    <p:sldId id="336" r:id="rId5"/>
    <p:sldId id="304" r:id="rId6"/>
    <p:sldId id="305" r:id="rId7"/>
    <p:sldId id="306" r:id="rId8"/>
    <p:sldId id="299" r:id="rId9"/>
    <p:sldId id="310" r:id="rId10"/>
    <p:sldId id="309" r:id="rId11"/>
    <p:sldId id="311" r:id="rId12"/>
    <p:sldId id="312" r:id="rId13"/>
    <p:sldId id="314" r:id="rId14"/>
    <p:sldId id="316" r:id="rId15"/>
    <p:sldId id="315" r:id="rId16"/>
    <p:sldId id="318" r:id="rId17"/>
    <p:sldId id="319" r:id="rId18"/>
    <p:sldId id="320" r:id="rId19"/>
    <p:sldId id="342" r:id="rId20"/>
    <p:sldId id="344" r:id="rId21"/>
    <p:sldId id="322" r:id="rId22"/>
    <p:sldId id="323" r:id="rId23"/>
    <p:sldId id="340" r:id="rId24"/>
    <p:sldId id="324" r:id="rId25"/>
    <p:sldId id="325" r:id="rId26"/>
    <p:sldId id="337" r:id="rId27"/>
    <p:sldId id="327" r:id="rId28"/>
    <p:sldId id="339" r:id="rId29"/>
    <p:sldId id="329" r:id="rId30"/>
    <p:sldId id="290" r:id="rId31"/>
    <p:sldId id="331" r:id="rId32"/>
    <p:sldId id="266" r:id="rId33"/>
    <p:sldId id="341" r:id="rId34"/>
    <p:sldId id="269" r:id="rId35"/>
    <p:sldId id="267" r:id="rId36"/>
    <p:sldId id="268" r:id="rId37"/>
    <p:sldId id="271" r:id="rId38"/>
    <p:sldId id="272" r:id="rId39"/>
    <p:sldId id="332" r:id="rId40"/>
    <p:sldId id="343" r:id="rId41"/>
    <p:sldId id="334" r:id="rId42"/>
    <p:sldId id="335" r:id="rId43"/>
    <p:sldId id="333" r:id="rId44"/>
    <p:sldId id="273" r:id="rId45"/>
    <p:sldId id="275" r:id="rId46"/>
    <p:sldId id="293" r:id="rId47"/>
    <p:sldId id="294" r:id="rId48"/>
    <p:sldId id="295" r:id="rId49"/>
    <p:sldId id="285" r:id="rId50"/>
    <p:sldId id="296" r:id="rId51"/>
    <p:sldId id="338" r:id="rId52"/>
    <p:sldId id="2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6A3"/>
    <a:srgbClr val="FFFFFF"/>
    <a:srgbClr val="40BAD2"/>
    <a:srgbClr val="00A3DE"/>
    <a:srgbClr val="CBD300"/>
    <a:srgbClr val="FA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3" autoAdjust="0"/>
    <p:restoredTop sz="94660"/>
  </p:normalViewPr>
  <p:slideViewPr>
    <p:cSldViewPr snapToGrid="0">
      <p:cViewPr varScale="1">
        <p:scale>
          <a:sx n="61" d="100"/>
          <a:sy n="61" d="100"/>
        </p:scale>
        <p:origin x="56" y="1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sz="2400" dirty="0"/>
              <a:t>Year 6</a:t>
            </a:r>
            <a:r>
              <a:rPr lang="en-AU" dirty="0"/>
              <a:t> </a:t>
            </a:r>
          </a:p>
        </c:rich>
      </c:tx>
      <c:layout>
        <c:manualLayout>
          <c:xMode val="edge"/>
          <c:yMode val="edge"/>
          <c:x val="0.24033847331583552"/>
          <c:y val="1.87793427230046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2011</c:v>
                </c:pt>
              </c:strCache>
            </c:strRef>
          </c:tx>
          <c:spPr>
            <a:solidFill>
              <a:schemeClr val="accent1"/>
            </a:solidFill>
            <a:ln>
              <a:noFill/>
            </a:ln>
            <a:effectLst/>
          </c:spPr>
          <c:invertIfNegative val="0"/>
          <c:cat>
            <c:strRef>
              <c:f>Sheet1!$A$2:$A$5</c:f>
              <c:strCache>
                <c:ptCount val="4"/>
                <c:pt idx="0">
                  <c:v>Australia</c:v>
                </c:pt>
                <c:pt idx="1">
                  <c:v>Queensland</c:v>
                </c:pt>
                <c:pt idx="2">
                  <c:v>Australia</c:v>
                </c:pt>
                <c:pt idx="3">
                  <c:v>Queensland</c:v>
                </c:pt>
              </c:strCache>
            </c:strRef>
          </c:cat>
          <c:val>
            <c:numRef>
              <c:f>Sheet1!$B$2:$B$5</c:f>
              <c:numCache>
                <c:formatCode>0%</c:formatCode>
                <c:ptCount val="4"/>
                <c:pt idx="0">
                  <c:v>0.62</c:v>
                </c:pt>
                <c:pt idx="1">
                  <c:v>0.55000000000000004</c:v>
                </c:pt>
                <c:pt idx="2">
                  <c:v>0.65</c:v>
                </c:pt>
                <c:pt idx="3">
                  <c:v>0.63</c:v>
                </c:pt>
              </c:numCache>
            </c:numRef>
          </c:val>
          <c:extLst>
            <c:ext xmlns:c16="http://schemas.microsoft.com/office/drawing/2014/chart" uri="{C3380CC4-5D6E-409C-BE32-E72D297353CC}">
              <c16:uniqueId val="{00000000-BBC4-454C-8ACE-7AA095091547}"/>
            </c:ext>
          </c:extLst>
        </c:ser>
        <c:ser>
          <c:idx val="1"/>
          <c:order val="1"/>
          <c:tx>
            <c:strRef>
              <c:f>Sheet1!$C$1</c:f>
              <c:strCache>
                <c:ptCount val="1"/>
                <c:pt idx="0">
                  <c:v>2014</c:v>
                </c:pt>
              </c:strCache>
            </c:strRef>
          </c:tx>
          <c:spPr>
            <a:solidFill>
              <a:schemeClr val="accent2"/>
            </a:solidFill>
            <a:ln>
              <a:noFill/>
            </a:ln>
            <a:effectLst/>
          </c:spPr>
          <c:invertIfNegative val="0"/>
          <c:cat>
            <c:strRef>
              <c:f>Sheet1!$A$2:$A$5</c:f>
              <c:strCache>
                <c:ptCount val="4"/>
                <c:pt idx="0">
                  <c:v>Australia</c:v>
                </c:pt>
                <c:pt idx="1">
                  <c:v>Queensland</c:v>
                </c:pt>
                <c:pt idx="2">
                  <c:v>Australia</c:v>
                </c:pt>
                <c:pt idx="3">
                  <c:v>Queensland</c:v>
                </c:pt>
              </c:strCache>
            </c:strRef>
          </c:cat>
          <c:val>
            <c:numRef>
              <c:f>Sheet1!$C$2:$C$5</c:f>
              <c:numCache>
                <c:formatCode>0%</c:formatCode>
                <c:ptCount val="4"/>
                <c:pt idx="0">
                  <c:v>0.55000000000000004</c:v>
                </c:pt>
                <c:pt idx="1">
                  <c:v>0.48</c:v>
                </c:pt>
                <c:pt idx="2">
                  <c:v>0.52</c:v>
                </c:pt>
                <c:pt idx="3">
                  <c:v>0.47</c:v>
                </c:pt>
              </c:numCache>
            </c:numRef>
          </c:val>
          <c:extLst>
            <c:ext xmlns:c16="http://schemas.microsoft.com/office/drawing/2014/chart" uri="{C3380CC4-5D6E-409C-BE32-E72D297353CC}">
              <c16:uniqueId val="{00000001-BBC4-454C-8ACE-7AA095091547}"/>
            </c:ext>
          </c:extLst>
        </c:ser>
        <c:dLbls>
          <c:showLegendKey val="0"/>
          <c:showVal val="0"/>
          <c:showCatName val="0"/>
          <c:showSerName val="0"/>
          <c:showPercent val="0"/>
          <c:showBubbleSize val="0"/>
        </c:dLbls>
        <c:gapWidth val="219"/>
        <c:overlap val="-27"/>
        <c:axId val="414860472"/>
        <c:axId val="414860144"/>
      </c:barChart>
      <c:catAx>
        <c:axId val="41486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4860144"/>
        <c:crosses val="autoZero"/>
        <c:auto val="1"/>
        <c:lblAlgn val="ctr"/>
        <c:lblOffset val="100"/>
        <c:noMultiLvlLbl val="0"/>
      </c:catAx>
      <c:valAx>
        <c:axId val="414860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148604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42373724117818606"/>
          <c:y val="0.91717077618818776"/>
          <c:w val="0.18609033245844267"/>
          <c:h val="8.2829223811812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0.72401</cdr:x>
      <cdr:y>0</cdr:y>
    </cdr:from>
    <cdr:to>
      <cdr:x>0.83065</cdr:x>
      <cdr:y>0.12518</cdr:y>
    </cdr:to>
    <cdr:sp macro="" textlink="">
      <cdr:nvSpPr>
        <cdr:cNvPr id="2" name="TextBox 1">
          <a:extLst xmlns:a="http://schemas.openxmlformats.org/drawingml/2006/main">
            <a:ext uri="{FF2B5EF4-FFF2-40B4-BE49-F238E27FC236}">
              <a16:creationId xmlns:a16="http://schemas.microsoft.com/office/drawing/2014/main" id="{B3D8182C-8CDE-41EB-89D0-103105FE5523}"/>
            </a:ext>
          </a:extLst>
        </cdr:cNvPr>
        <cdr:cNvSpPr txBox="1"/>
      </cdr:nvSpPr>
      <cdr:spPr>
        <a:xfrm xmlns:a="http://schemas.openxmlformats.org/drawingml/2006/main">
          <a:off x="7944465" y="0"/>
          <a:ext cx="1170039" cy="5079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2400" dirty="0"/>
            <a:t>Year 10</a:t>
          </a:r>
        </a:p>
        <a:p xmlns:a="http://schemas.openxmlformats.org/drawingml/2006/main">
          <a:endParaRPr lang="en-AU"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BDBAF-4504-429D-8785-D86ABC954BA7}" type="datetimeFigureOut">
              <a:rPr lang="en-AU" smtClean="0"/>
              <a:t>21/07/2017</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F036D-1D1B-4BC8-9F26-912C033C0F03}" type="slidenum">
              <a:rPr lang="en-AU" smtClean="0"/>
              <a:t>‹#›</a:t>
            </a:fld>
            <a:endParaRPr lang="en-AU"/>
          </a:p>
        </p:txBody>
      </p:sp>
    </p:spTree>
    <p:extLst>
      <p:ext uri="{BB962C8B-B14F-4D97-AF65-F5344CB8AC3E}">
        <p14:creationId xmlns:p14="http://schemas.microsoft.com/office/powerpoint/2010/main" val="356107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30198" r="31960" b="3837"/>
          <a:stretch/>
        </p:blipFill>
        <p:spPr>
          <a:xfrm>
            <a:off x="1" y="-15052"/>
            <a:ext cx="12207052" cy="6936552"/>
          </a:xfrm>
          <a:prstGeom prst="rect">
            <a:avLst/>
          </a:prstGeom>
        </p:spPr>
      </p:pic>
      <p:sp>
        <p:nvSpPr>
          <p:cNvPr id="2" name="Title 1"/>
          <p:cNvSpPr>
            <a:spLocks noGrp="1"/>
          </p:cNvSpPr>
          <p:nvPr>
            <p:ph type="ctrTitle" hasCustomPrompt="1"/>
          </p:nvPr>
        </p:nvSpPr>
        <p:spPr>
          <a:xfrm>
            <a:off x="914401" y="1038448"/>
            <a:ext cx="5351228" cy="1028893"/>
          </a:xfrm>
        </p:spPr>
        <p:txBody>
          <a:bodyPr>
            <a:noAutofit/>
          </a:bodyPr>
          <a:lstStyle>
            <a:lvl1pPr algn="l">
              <a:defRPr sz="8000" b="1" baseline="0">
                <a:solidFill>
                  <a:schemeClr val="bg1"/>
                </a:solidFill>
                <a:latin typeface="Arial" panose="020B0604020202020204" pitchFamily="34" charset="0"/>
                <a:cs typeface="Arial" panose="020B0604020202020204" pitchFamily="34" charset="0"/>
              </a:defRPr>
            </a:lvl1pPr>
          </a:lstStyle>
          <a:p>
            <a:r>
              <a:rPr lang="en-AU" dirty="0"/>
              <a:t>Heading 1</a:t>
            </a:r>
            <a:endParaRPr lang="en-US" dirty="0"/>
          </a:p>
        </p:txBody>
      </p:sp>
      <p:sp>
        <p:nvSpPr>
          <p:cNvPr id="3" name="Subtitle 2"/>
          <p:cNvSpPr>
            <a:spLocks noGrp="1"/>
          </p:cNvSpPr>
          <p:nvPr>
            <p:ph type="subTitle" idx="1" hasCustomPrompt="1"/>
          </p:nvPr>
        </p:nvSpPr>
        <p:spPr>
          <a:xfrm>
            <a:off x="894525" y="2307039"/>
            <a:ext cx="5445316" cy="798751"/>
          </a:xfrm>
        </p:spPr>
        <p:txBody>
          <a:bodyPr/>
          <a:lstStyle>
            <a:lvl1pPr marL="0" indent="0" algn="l">
              <a:buNone/>
              <a:defRPr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a:t>Heading 2</a:t>
            </a:r>
            <a:endParaRPr lang="en-US" dirty="0"/>
          </a:p>
        </p:txBody>
      </p:sp>
    </p:spTree>
    <p:extLst>
      <p:ext uri="{BB962C8B-B14F-4D97-AF65-F5344CB8AC3E}">
        <p14:creationId xmlns:p14="http://schemas.microsoft.com/office/powerpoint/2010/main" val="276342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6" name="Picture 5" descr="16 x 9 Purple Background TSXP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pic>
        <p:nvPicPr>
          <p:cNvPr id="7" name="Picture 6"/>
          <p:cNvPicPr>
            <a:picLocks noChangeAspect="1"/>
          </p:cNvPicPr>
          <p:nvPr userDrawn="1"/>
        </p:nvPicPr>
        <p:blipFill>
          <a:blip r:embed="rId3"/>
          <a:stretch>
            <a:fillRect/>
          </a:stretch>
        </p:blipFill>
        <p:spPr>
          <a:xfrm>
            <a:off x="9428924" y="5505589"/>
            <a:ext cx="2152320" cy="972624"/>
          </a:xfrm>
          <a:prstGeom prst="rect">
            <a:avLst/>
          </a:prstGeom>
        </p:spPr>
      </p:pic>
      <p:sp>
        <p:nvSpPr>
          <p:cNvPr id="8" name="Title 1"/>
          <p:cNvSpPr>
            <a:spLocks noGrp="1"/>
          </p:cNvSpPr>
          <p:nvPr>
            <p:ph type="title"/>
          </p:nvPr>
        </p:nvSpPr>
        <p:spPr>
          <a:xfrm>
            <a:off x="471949" y="634779"/>
            <a:ext cx="10972800" cy="732527"/>
          </a:xfrm>
        </p:spPr>
        <p:txBody>
          <a:bodyPr>
            <a:normAutofit/>
          </a:bodyPr>
          <a:lstStyle>
            <a:lvl1pPr algn="l">
              <a:defRPr sz="4000" b="1">
                <a:solidFill>
                  <a:srgbClr val="3B2291"/>
                </a:solidFill>
                <a:latin typeface="+mn-lt"/>
                <a:cs typeface="Arial" panose="020B0604020202020204" pitchFamily="34" charset="0"/>
              </a:defRPr>
            </a:lvl1pPr>
          </a:lstStyle>
          <a:p>
            <a:r>
              <a:rPr lang="en-AU" dirty="0"/>
              <a:t>Click to edit Master title style</a:t>
            </a:r>
            <a:endParaRPr lang="en-US" dirty="0"/>
          </a:p>
        </p:txBody>
      </p:sp>
      <p:sp>
        <p:nvSpPr>
          <p:cNvPr id="9" name="Content Placeholder 2"/>
          <p:cNvSpPr>
            <a:spLocks noGrp="1"/>
          </p:cNvSpPr>
          <p:nvPr>
            <p:ph idx="1" hasCustomPrompt="1"/>
          </p:nvPr>
        </p:nvSpPr>
        <p:spPr>
          <a:xfrm>
            <a:off x="604187" y="1823840"/>
            <a:ext cx="10972800" cy="4027020"/>
          </a:xfrm>
        </p:spPr>
        <p:txBody>
          <a:bodyPr/>
          <a:lstStyle>
            <a:lvl1pPr>
              <a:defRPr sz="3500"/>
            </a:lvl1pPr>
            <a:lvl2pPr>
              <a:defRPr sz="2200"/>
            </a:lvl2pPr>
            <a:lvl3pPr>
              <a:defRPr sz="2000"/>
            </a:lvl3pPr>
            <a:lvl4pPr marL="1828755" indent="0">
              <a:buNone/>
              <a:defRPr sz="1467"/>
            </a:lvl4pPr>
            <a:lvl5pPr>
              <a:defRPr sz="1333"/>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420278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773"/>
            <a:ext cx="10972800" cy="717924"/>
          </a:xfrm>
        </p:spPr>
        <p:txBody>
          <a:bodyPr>
            <a:normAutofit/>
          </a:bodyPr>
          <a:lstStyle>
            <a:lvl1pPr algn="l">
              <a:defRPr sz="4000" b="0">
                <a:solidFill>
                  <a:srgbClr val="3B2291"/>
                </a:solidFill>
                <a:latin typeface="+mn-lt"/>
                <a:cs typeface="Arial" panose="020B0604020202020204" pitchFamily="34" charset="0"/>
              </a:defRPr>
            </a:lvl1pPr>
          </a:lstStyle>
          <a:p>
            <a:r>
              <a:rPr lang="en-AU" dirty="0"/>
              <a:t>Click to edit Master title style</a:t>
            </a:r>
            <a:endParaRPr lang="en-US" dirty="0"/>
          </a:p>
        </p:txBody>
      </p:sp>
      <p:sp>
        <p:nvSpPr>
          <p:cNvPr id="3" name="Content Placeholder 2"/>
          <p:cNvSpPr>
            <a:spLocks noGrp="1"/>
          </p:cNvSpPr>
          <p:nvPr>
            <p:ph idx="1" hasCustomPrompt="1"/>
          </p:nvPr>
        </p:nvSpPr>
        <p:spPr>
          <a:xfrm>
            <a:off x="609600" y="1674048"/>
            <a:ext cx="10972800" cy="4058825"/>
          </a:xfrm>
        </p:spPr>
        <p:txBody>
          <a:bodyPr/>
          <a:lstStyle>
            <a:lvl1pPr marL="457189" indent="-457189">
              <a:buClr>
                <a:srgbClr val="7030A0"/>
              </a:buClr>
              <a:buFont typeface="Wingdings" panose="05000000000000000000" pitchFamily="2" charset="2"/>
              <a:buChar char="Ø"/>
              <a:defRPr sz="2500"/>
            </a:lvl1pPr>
            <a:lvl2pPr>
              <a:buClr>
                <a:srgbClr val="7030A0"/>
              </a:buClr>
              <a:defRPr sz="2200"/>
            </a:lvl2pPr>
            <a:lvl3pPr>
              <a:buClr>
                <a:srgbClr val="7030A0"/>
              </a:buClr>
              <a:defRPr sz="2000"/>
            </a:lvl3pPr>
            <a:lvl4pPr>
              <a:defRPr sz="1467"/>
            </a:lvl4pPr>
            <a:lvl5pPr>
              <a:defRPr sz="1333"/>
            </a:lvl5pPr>
          </a:lstStyle>
          <a:p>
            <a:pPr lvl="0"/>
            <a:r>
              <a:rPr lang="en-AU" dirty="0"/>
              <a:t>Click to edit Master text styles</a:t>
            </a:r>
          </a:p>
          <a:p>
            <a:pPr lvl="1"/>
            <a:r>
              <a:rPr lang="en-AU" dirty="0"/>
              <a:t>Second level</a:t>
            </a:r>
          </a:p>
          <a:p>
            <a:pPr lvl="2"/>
            <a:r>
              <a:rPr lang="en-AU" dirty="0"/>
              <a:t>Third level</a:t>
            </a:r>
          </a:p>
        </p:txBody>
      </p:sp>
      <p:pic>
        <p:nvPicPr>
          <p:cNvPr id="7" name="Picture 6"/>
          <p:cNvPicPr>
            <a:picLocks noChangeAspect="1"/>
          </p:cNvPicPr>
          <p:nvPr userDrawn="1"/>
        </p:nvPicPr>
        <p:blipFill>
          <a:blip r:embed="rId2"/>
          <a:stretch>
            <a:fillRect/>
          </a:stretch>
        </p:blipFill>
        <p:spPr>
          <a:xfrm>
            <a:off x="9428924" y="5505589"/>
            <a:ext cx="2152320" cy="972624"/>
          </a:xfrm>
          <a:prstGeom prst="rect">
            <a:avLst/>
          </a:prstGeom>
        </p:spPr>
      </p:pic>
    </p:spTree>
    <p:extLst>
      <p:ext uri="{BB962C8B-B14F-4D97-AF65-F5344CB8AC3E}">
        <p14:creationId xmlns:p14="http://schemas.microsoft.com/office/powerpoint/2010/main" val="368756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65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439141FC-B1EC-B940-835A-A71F2748C85D}" type="datetimeFigureOut">
              <a:rPr lang="en-US" smtClean="0"/>
              <a:t>7/21/2017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DC6B6-C002-C74D-9C63-84DB52946FC6}" type="slidenum">
              <a:rPr lang="en-US" smtClean="0"/>
              <a:t>‹#›</a:t>
            </a:fld>
            <a:endParaRPr lang="en-US"/>
          </a:p>
        </p:txBody>
      </p:sp>
    </p:spTree>
    <p:extLst>
      <p:ext uri="{BB962C8B-B14F-4D97-AF65-F5344CB8AC3E}">
        <p14:creationId xmlns:p14="http://schemas.microsoft.com/office/powerpoint/2010/main" val="3378082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A31E3C6-ED8D-514F-9E84-4295651DE59B}" type="datetimeFigureOut">
              <a:rPr lang="en-US" smtClean="0"/>
              <a:t>7/21/2017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FA31AE4-0267-7342-B548-64BDF434407F}" type="slidenum">
              <a:rPr lang="en-US" smtClean="0"/>
              <a:t>‹#›</a:t>
            </a:fld>
            <a:endParaRPr lang="en-US"/>
          </a:p>
        </p:txBody>
      </p:sp>
    </p:spTree>
    <p:extLst>
      <p:ext uri="{BB962C8B-B14F-4D97-AF65-F5344CB8AC3E}">
        <p14:creationId xmlns:p14="http://schemas.microsoft.com/office/powerpoint/2010/main" val="25280798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ullhorn.com/blog/2016/06/digital-disruption-consulting/"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melangeinfo.com/information-literacy-success-failure/" TargetMode="External"/><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1.svg"/><Relationship Id="rId21"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svg"/><Relationship Id="rId5" Type="http://schemas.openxmlformats.org/officeDocument/2006/relationships/image" Target="../media/image23.sv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svg"/><Relationship Id="rId10" Type="http://schemas.openxmlformats.org/officeDocument/2006/relationships/image" Target="../media/image28.png"/><Relationship Id="rId19" Type="http://schemas.openxmlformats.org/officeDocument/2006/relationships/image" Target="../media/image37.jpeg"/><Relationship Id="rId31" Type="http://schemas.openxmlformats.org/officeDocument/2006/relationships/image" Target="../media/image49.jpe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svg"/><Relationship Id="rId27" Type="http://schemas.openxmlformats.org/officeDocument/2006/relationships/image" Target="../media/image45.png"/><Relationship Id="rId30" Type="http://schemas.openxmlformats.org/officeDocument/2006/relationships/image" Target="../media/image48.svg"/></Relationships>
</file>

<file path=ppt/slides/_rels/slide37.xml.rels><?xml version="1.0" encoding="UTF-8" standalone="yes"?>
<Relationships xmlns="http://schemas.openxmlformats.org/package/2006/relationships"><Relationship Id="rId3" Type="http://schemas.openxmlformats.org/officeDocument/2006/relationships/hyperlink" Target="http://moirabent.blogspot.com.au/p/information-literacy-landscape.html" TargetMode="External"/><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24823508@N04/6992313131/in/photolist-bDTr5X-9VvU1T" TargetMode="External"/><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allaboardhe.ie/wp-content/uploads/2017/03/map2.png" TargetMode="External"/><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eb.library.uq.edu.au/locations-hours/centre-digital-scholarship" TargetMode="External"/><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acola.org.au/wp/PDF/SAF10/Full%20report.pdf" TargetMode="External"/><Relationship Id="rId3" Type="http://schemas.openxmlformats.org/officeDocument/2006/relationships/hyperlink" Target="http://www.nmc.org/publication/nmc-horizon-report-2017-higher-education-edition/" TargetMode="External"/><Relationship Id="rId7" Type="http://schemas.openxmlformats.org/officeDocument/2006/relationships/hyperlink" Target="http://www.ala.org/acrl/standards/ilframework" TargetMode="External"/><Relationship Id="rId12" Type="http://schemas.openxmlformats.org/officeDocument/2006/relationships/hyperlink" Target="https://www.data61.csiro.au/en/Our-Work/Future-Cities/Planning-sustainable-infrastructure/Tomorrows-Digitally-Enabled-Workforce" TargetMode="External"/><Relationship Id="rId2" Type="http://schemas.openxmlformats.org/officeDocument/2006/relationships/hyperlink" Target="https://www.accenture.com/t00010101T000000__w__/au-en/_acnmedia/PDF-4/Accenture-Strategy-Digital-Workforce-Future-of-Work.pdf#zoom=50" TargetMode="External"/><Relationship Id="rId1" Type="http://schemas.openxmlformats.org/officeDocument/2006/relationships/slideLayout" Target="../slideLayouts/slideLayout3.xml"/><Relationship Id="rId6" Type="http://schemas.openxmlformats.org/officeDocument/2006/relationships/hyperlink" Target="http://www.ala.org/acrl/standards/informationliteracycompetency" TargetMode="External"/><Relationship Id="rId11" Type="http://schemas.openxmlformats.org/officeDocument/2006/relationships/hyperlink" Target="http://www.bca.com.au/publications/being-work-ready-a-guide-to-what-employers-want" TargetMode="External"/><Relationship Id="rId5" Type="http://schemas.openxmlformats.org/officeDocument/2006/relationships/hyperlink" Target="http://www.nmc.or/publication/digital-literacy-an-nmc-horizon-project-strategic-brief" TargetMode="External"/><Relationship Id="rId10" Type="http://schemas.openxmlformats.org/officeDocument/2006/relationships/hyperlink" Target="http://www.caul.edu.au/caul-programs/information-literacy/publications" TargetMode="External"/><Relationship Id="rId4" Type="http://schemas.openxmlformats.org/officeDocument/2006/relationships/hyperlink" Target="https://www.nmc.org/publication/nmc-horizon-report-2017-library-edition/" TargetMode="External"/><Relationship Id="rId9" Type="http://schemas.openxmlformats.org/officeDocument/2006/relationships/hyperlink" Target="http://www.i-cio.com/management/insight/item/why-education-sector-is-ripe-for-digital-disruption"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royalsociety.org/~/media/policy/projects/sape/2012-06-20-saoe.pdf" TargetMode="External"/><Relationship Id="rId3" Type="http://schemas.openxmlformats.org/officeDocument/2006/relationships/hyperlink" Target="http://repository.jisc.ac.uk/6611/1/JFL0066F_DIGIGAP_MOD_IND_FRAME.PDF" TargetMode="External"/><Relationship Id="rId7" Type="http://schemas.openxmlformats.org/officeDocument/2006/relationships/hyperlink" Target="http://www.regionalaustralia.org.au/home/wp-content/uploads/2016/11/The-Future-of-Work_report.pdf" TargetMode="External"/><Relationship Id="rId2" Type="http://schemas.openxmlformats.org/officeDocument/2006/relationships/hyperlink" Target="https://disruptionhub.com/digital-transformation-maturity/" TargetMode="External"/><Relationship Id="rId1" Type="http://schemas.openxmlformats.org/officeDocument/2006/relationships/slideLayout" Target="../slideLayouts/slideLayout3.xml"/><Relationship Id="rId6" Type="http://schemas.openxmlformats.org/officeDocument/2006/relationships/hyperlink" Target="https://www.ibm.com/information-technology/digital-disruption-data-intelligence-digital-supply-chain-and-beyond" TargetMode="External"/><Relationship Id="rId11" Type="http://schemas.openxmlformats.org/officeDocument/2006/relationships/hyperlink" Target="https://web.library.uq.edu.au/files/14363/UQL_IDL_StategicFramework.pdf" TargetMode="External"/><Relationship Id="rId5" Type="http://schemas.openxmlformats.org/officeDocument/2006/relationships/hyperlink" Target="https://www.audit.nsw.gov.au/publications/latest-reports/ict-in-schools-for-teaching-and-learning" TargetMode="External"/><Relationship Id="rId10" Type="http://schemas.openxmlformats.org/officeDocument/2006/relationships/hyperlink" Target="https://web.library.uq.edu.au/files/28/filename.pdf" TargetMode="External"/><Relationship Id="rId4" Type="http://schemas.openxmlformats.org/officeDocument/2006/relationships/hyperlink" Target="http://www.kenan-flagler.unc.edu/~/media/Files/documents/executive-development/unc-white-paper-preparing-business-leaders-for-digital-disruption.pdf" TargetMode="External"/><Relationship Id="rId9" Type="http://schemas.openxmlformats.org/officeDocument/2006/relationships/hyperlink" Target="http://www.uq.edu.au/about/docs/strategicplan/StrategicPlan2013.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dupress.deloitte.com/dup-us-en/industry/technology/from-exponential-technologies-to-exponential-innovation.html" TargetMode="External"/><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UQ Create Change logo_REV_P.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84242" y="5554922"/>
            <a:ext cx="2450137" cy="1115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390121" y="5028990"/>
            <a:ext cx="184731" cy="461665"/>
          </a:xfrm>
          <a:prstGeom prst="rect">
            <a:avLst/>
          </a:prstGeom>
          <a:noFill/>
        </p:spPr>
        <p:txBody>
          <a:bodyPr wrap="none" rtlCol="0">
            <a:spAutoFit/>
          </a:bodyPr>
          <a:lstStyle/>
          <a:p>
            <a:pPr defTabSz="609585"/>
            <a:endParaRPr lang="en-US" sz="2400" dirty="0">
              <a:solidFill>
                <a:prstClr val="black"/>
              </a:solidFill>
              <a:latin typeface="Calibri"/>
            </a:endParaRPr>
          </a:p>
        </p:txBody>
      </p:sp>
      <p:sp>
        <p:nvSpPr>
          <p:cNvPr id="7" name="Title 6"/>
          <p:cNvSpPr>
            <a:spLocks noGrp="1"/>
          </p:cNvSpPr>
          <p:nvPr>
            <p:ph type="ctrTitle"/>
          </p:nvPr>
        </p:nvSpPr>
        <p:spPr>
          <a:xfrm>
            <a:off x="442452" y="452282"/>
            <a:ext cx="7413522" cy="2674375"/>
          </a:xfrm>
        </p:spPr>
        <p:txBody>
          <a:bodyPr/>
          <a:lstStyle/>
          <a:p>
            <a:r>
              <a:rPr lang="en-AU" sz="4500" b="0" dirty="0">
                <a:latin typeface="+mn-lt"/>
              </a:rPr>
              <a:t>Building a successful future through information and</a:t>
            </a:r>
            <a:br>
              <a:rPr lang="en-AU" sz="4500" b="0" dirty="0">
                <a:latin typeface="+mn-lt"/>
              </a:rPr>
            </a:br>
            <a:r>
              <a:rPr lang="en-AU" sz="4500" b="0" dirty="0">
                <a:latin typeface="+mn-lt"/>
              </a:rPr>
              <a:t>digital literacy</a:t>
            </a:r>
          </a:p>
        </p:txBody>
      </p:sp>
      <p:sp>
        <p:nvSpPr>
          <p:cNvPr id="10" name="Subtitle 9"/>
          <p:cNvSpPr>
            <a:spLocks noGrp="1"/>
          </p:cNvSpPr>
          <p:nvPr>
            <p:ph type="subTitle" idx="1"/>
          </p:nvPr>
        </p:nvSpPr>
        <p:spPr>
          <a:xfrm>
            <a:off x="624418" y="3295875"/>
            <a:ext cx="4390035" cy="1537374"/>
          </a:xfrm>
        </p:spPr>
        <p:txBody>
          <a:bodyPr>
            <a:normAutofit lnSpcReduction="10000"/>
          </a:bodyPr>
          <a:lstStyle/>
          <a:p>
            <a:r>
              <a:rPr lang="en-AU" sz="4000" dirty="0"/>
              <a:t>Dr Gillian Hallam</a:t>
            </a:r>
          </a:p>
          <a:p>
            <a:r>
              <a:rPr lang="en-AU" sz="2700" dirty="0"/>
              <a:t>Manager, Information and Digital Literacy</a:t>
            </a:r>
          </a:p>
        </p:txBody>
      </p:sp>
      <p:sp>
        <p:nvSpPr>
          <p:cNvPr id="4" name="TextBox 3">
            <a:extLst>
              <a:ext uri="{FF2B5EF4-FFF2-40B4-BE49-F238E27FC236}">
                <a16:creationId xmlns:a16="http://schemas.microsoft.com/office/drawing/2014/main" id="{99D93CFC-BE94-4448-8B3D-78119E5E4BCB}"/>
              </a:ext>
            </a:extLst>
          </p:cNvPr>
          <p:cNvSpPr txBox="1"/>
          <p:nvPr/>
        </p:nvSpPr>
        <p:spPr>
          <a:xfrm>
            <a:off x="624418" y="5622972"/>
            <a:ext cx="4869712" cy="830997"/>
          </a:xfrm>
          <a:prstGeom prst="rect">
            <a:avLst/>
          </a:prstGeom>
          <a:noFill/>
        </p:spPr>
        <p:txBody>
          <a:bodyPr wrap="square" rtlCol="0">
            <a:spAutoFit/>
          </a:bodyPr>
          <a:lstStyle/>
          <a:p>
            <a:pPr algn="ctr"/>
            <a:r>
              <a:rPr lang="en-US" sz="2400" dirty="0">
                <a:solidFill>
                  <a:srgbClr val="FFFFFF"/>
                </a:solidFill>
              </a:rPr>
              <a:t>UQL </a:t>
            </a:r>
            <a:r>
              <a:rPr lang="en-US" sz="2400" dirty="0" err="1">
                <a:solidFill>
                  <a:srgbClr val="FFFFFF"/>
                </a:solidFill>
              </a:rPr>
              <a:t>Cyberschool</a:t>
            </a:r>
            <a:r>
              <a:rPr lang="en-US" sz="2400" dirty="0">
                <a:solidFill>
                  <a:srgbClr val="FFFFFF"/>
                </a:solidFill>
              </a:rPr>
              <a:t> Seminar 2017</a:t>
            </a:r>
          </a:p>
          <a:p>
            <a:pPr algn="ctr"/>
            <a:r>
              <a:rPr lang="en-US" sz="2400" dirty="0">
                <a:solidFill>
                  <a:srgbClr val="FFFFFF"/>
                </a:solidFill>
              </a:rPr>
              <a:t>24 July 2017</a:t>
            </a:r>
            <a:endParaRPr lang="en-AU" sz="2400" dirty="0">
              <a:solidFill>
                <a:srgbClr val="FFFFFF"/>
              </a:solidFill>
            </a:endParaRPr>
          </a:p>
        </p:txBody>
      </p:sp>
    </p:spTree>
    <p:extLst>
      <p:ext uri="{BB962C8B-B14F-4D97-AF65-F5344CB8AC3E}">
        <p14:creationId xmlns:p14="http://schemas.microsoft.com/office/powerpoint/2010/main" val="403139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BAD2"/>
        </a:solidFill>
        <a:effectLst/>
      </p:bgPr>
    </p:bg>
    <p:spTree>
      <p:nvGrpSpPr>
        <p:cNvPr id="1" name=""/>
        <p:cNvGrpSpPr/>
        <p:nvPr/>
      </p:nvGrpSpPr>
      <p:grpSpPr>
        <a:xfrm>
          <a:off x="0" y="0"/>
          <a:ext cx="0" cy="0"/>
          <a:chOff x="0" y="0"/>
          <a:chExt cx="0" cy="0"/>
        </a:xfrm>
      </p:grpSpPr>
      <p:pic>
        <p:nvPicPr>
          <p:cNvPr id="1026" name="Picture 2" descr="http://1agb93314bcf1knhv22id9u9.wpengine.netdna-cdn.com/wp-content/uploads/2016/05/disruption-graphic.png">
            <a:extLst>
              <a:ext uri="{FF2B5EF4-FFF2-40B4-BE49-F238E27FC236}">
                <a16:creationId xmlns:a16="http://schemas.microsoft.com/office/drawing/2014/main" id="{6817F676-B409-4584-8207-677449C3C9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7"/>
          <a:stretch/>
        </p:blipFill>
        <p:spPr bwMode="auto">
          <a:xfrm>
            <a:off x="499750" y="0"/>
            <a:ext cx="11111003" cy="62499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ADDA50-8FAF-4202-A71A-1233AC6590AD}"/>
              </a:ext>
            </a:extLst>
          </p:cNvPr>
          <p:cNvSpPr txBox="1"/>
          <p:nvPr/>
        </p:nvSpPr>
        <p:spPr>
          <a:xfrm>
            <a:off x="5174513" y="6411433"/>
            <a:ext cx="7017487" cy="369332"/>
          </a:xfrm>
          <a:prstGeom prst="rect">
            <a:avLst/>
          </a:prstGeom>
          <a:solidFill>
            <a:srgbClr val="40BAD2"/>
          </a:solidFill>
        </p:spPr>
        <p:txBody>
          <a:bodyPr wrap="square" rtlCol="0">
            <a:spAutoFit/>
          </a:bodyPr>
          <a:lstStyle/>
          <a:p>
            <a:r>
              <a:rPr lang="en-AU" dirty="0"/>
              <a:t>Image: </a:t>
            </a:r>
            <a:r>
              <a:rPr lang="en-AU" dirty="0">
                <a:hlinkClick r:id="rId3"/>
              </a:rPr>
              <a:t>www.bullhorn.com/blog/2016/06/digital-disruption-consulting/</a:t>
            </a:r>
            <a:r>
              <a:rPr lang="en-AU" dirty="0"/>
              <a:t> </a:t>
            </a:r>
          </a:p>
        </p:txBody>
      </p:sp>
    </p:spTree>
    <p:extLst>
      <p:ext uri="{BB962C8B-B14F-4D97-AF65-F5344CB8AC3E}">
        <p14:creationId xmlns:p14="http://schemas.microsoft.com/office/powerpoint/2010/main" val="73125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9E5BB1-746A-4115-88DE-AC4DB2043032}"/>
              </a:ext>
            </a:extLst>
          </p:cNvPr>
          <p:cNvSpPr>
            <a:spLocks noGrp="1"/>
          </p:cNvSpPr>
          <p:nvPr>
            <p:ph type="title"/>
          </p:nvPr>
        </p:nvSpPr>
        <p:spPr/>
        <p:txBody>
          <a:bodyPr/>
          <a:lstStyle/>
          <a:p>
            <a:r>
              <a:rPr lang="en-AU" dirty="0"/>
              <a:t>How we conceptualise ‘disruption’</a:t>
            </a:r>
          </a:p>
        </p:txBody>
      </p:sp>
      <p:sp>
        <p:nvSpPr>
          <p:cNvPr id="6" name="Content Placeholder 5">
            <a:extLst>
              <a:ext uri="{FF2B5EF4-FFF2-40B4-BE49-F238E27FC236}">
                <a16:creationId xmlns:a16="http://schemas.microsoft.com/office/drawing/2014/main" id="{4B0C3500-DB85-41B8-BDC8-F7C36F11D764}"/>
              </a:ext>
            </a:extLst>
          </p:cNvPr>
          <p:cNvSpPr>
            <a:spLocks noGrp="1"/>
          </p:cNvSpPr>
          <p:nvPr>
            <p:ph idx="1"/>
          </p:nvPr>
        </p:nvSpPr>
        <p:spPr>
          <a:xfrm>
            <a:off x="1063256" y="1998922"/>
            <a:ext cx="10519144" cy="4654126"/>
          </a:xfrm>
        </p:spPr>
        <p:txBody>
          <a:bodyPr/>
          <a:lstStyle/>
          <a:p>
            <a:r>
              <a:rPr lang="en-AU" sz="3000" dirty="0"/>
              <a:t>‘Disruption’ implies </a:t>
            </a:r>
            <a:r>
              <a:rPr lang="en-AU" sz="3000" dirty="0">
                <a:solidFill>
                  <a:srgbClr val="5B46A3"/>
                </a:solidFill>
              </a:rPr>
              <a:t>problems</a:t>
            </a:r>
          </a:p>
          <a:p>
            <a:pPr lvl="1"/>
            <a:r>
              <a:rPr lang="en-AU" dirty="0"/>
              <a:t>Troubles that need to be fixed or solved</a:t>
            </a:r>
          </a:p>
          <a:p>
            <a:pPr lvl="1"/>
            <a:r>
              <a:rPr lang="en-AU" dirty="0"/>
              <a:t>Need to ‘weather the storm’</a:t>
            </a:r>
          </a:p>
          <a:p>
            <a:r>
              <a:rPr lang="en-AU" sz="3000" dirty="0"/>
              <a:t>‘Disruption’ implies that it is a </a:t>
            </a:r>
            <a:r>
              <a:rPr lang="en-AU" sz="3000" dirty="0">
                <a:solidFill>
                  <a:srgbClr val="5B46A3"/>
                </a:solidFill>
              </a:rPr>
              <a:t>temporary</a:t>
            </a:r>
            <a:r>
              <a:rPr lang="en-AU" sz="3000" dirty="0"/>
              <a:t> state of affairs</a:t>
            </a:r>
          </a:p>
          <a:p>
            <a:pPr lvl="1"/>
            <a:r>
              <a:rPr lang="en-AU" dirty="0"/>
              <a:t>Things will return to normal</a:t>
            </a:r>
          </a:p>
          <a:p>
            <a:r>
              <a:rPr lang="en-AU" dirty="0"/>
              <a:t>‘</a:t>
            </a:r>
            <a:r>
              <a:rPr lang="en-AU" sz="3000" dirty="0"/>
              <a:t>Disruption’ implies that it is a </a:t>
            </a:r>
            <a:r>
              <a:rPr lang="en-AU" sz="3000" dirty="0">
                <a:solidFill>
                  <a:srgbClr val="5B46A3"/>
                </a:solidFill>
              </a:rPr>
              <a:t>minor</a:t>
            </a:r>
            <a:r>
              <a:rPr lang="en-AU" sz="3000" dirty="0"/>
              <a:t> tremor, rather than a major earthquake</a:t>
            </a:r>
          </a:p>
        </p:txBody>
      </p:sp>
    </p:spTree>
    <p:extLst>
      <p:ext uri="{BB962C8B-B14F-4D97-AF65-F5344CB8AC3E}">
        <p14:creationId xmlns:p14="http://schemas.microsoft.com/office/powerpoint/2010/main" val="14451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77FD-8373-4F14-A4B4-786B986FE12E}"/>
              </a:ext>
            </a:extLst>
          </p:cNvPr>
          <p:cNvSpPr>
            <a:spLocks noGrp="1"/>
          </p:cNvSpPr>
          <p:nvPr>
            <p:ph type="title"/>
          </p:nvPr>
        </p:nvSpPr>
        <p:spPr>
          <a:xfrm>
            <a:off x="609600" y="299035"/>
            <a:ext cx="10972800" cy="717924"/>
          </a:xfrm>
        </p:spPr>
        <p:txBody>
          <a:bodyPr/>
          <a:lstStyle/>
          <a:p>
            <a:r>
              <a:rPr lang="en-AU" dirty="0"/>
              <a:t>The reality…</a:t>
            </a:r>
          </a:p>
        </p:txBody>
      </p:sp>
      <p:sp>
        <p:nvSpPr>
          <p:cNvPr id="3" name="Content Placeholder 2">
            <a:extLst>
              <a:ext uri="{FF2B5EF4-FFF2-40B4-BE49-F238E27FC236}">
                <a16:creationId xmlns:a16="http://schemas.microsoft.com/office/drawing/2014/main" id="{5097D0C5-5E45-4975-835F-A85A07CA6021}"/>
              </a:ext>
            </a:extLst>
          </p:cNvPr>
          <p:cNvSpPr>
            <a:spLocks noGrp="1"/>
          </p:cNvSpPr>
          <p:nvPr>
            <p:ph idx="1"/>
          </p:nvPr>
        </p:nvSpPr>
        <p:spPr>
          <a:xfrm>
            <a:off x="956441" y="1608784"/>
            <a:ext cx="10972800" cy="5391105"/>
          </a:xfrm>
        </p:spPr>
        <p:txBody>
          <a:bodyPr>
            <a:normAutofit/>
          </a:bodyPr>
          <a:lstStyle/>
          <a:p>
            <a:r>
              <a:rPr lang="en-AU" sz="3000" dirty="0">
                <a:solidFill>
                  <a:srgbClr val="7030A0"/>
                </a:solidFill>
              </a:rPr>
              <a:t>Is it temporary?</a:t>
            </a:r>
          </a:p>
          <a:p>
            <a:pPr lvl="1"/>
            <a:r>
              <a:rPr lang="en-AU" dirty="0"/>
              <a:t>The world has changed – and will continue to change – fundamentally</a:t>
            </a:r>
          </a:p>
          <a:p>
            <a:pPr lvl="1"/>
            <a:r>
              <a:rPr lang="en-AU" dirty="0"/>
              <a:t>There is no way to go back to the way things used to be</a:t>
            </a:r>
          </a:p>
          <a:p>
            <a:pPr lvl="1"/>
            <a:r>
              <a:rPr lang="en-AU" dirty="0"/>
              <a:t>Old models and methods of doing business have been superseded</a:t>
            </a:r>
          </a:p>
          <a:p>
            <a:endParaRPr lang="en-AU" sz="3000" dirty="0">
              <a:solidFill>
                <a:srgbClr val="7030A0"/>
              </a:solidFill>
            </a:endParaRPr>
          </a:p>
          <a:p>
            <a:r>
              <a:rPr lang="en-AU" sz="3000" dirty="0">
                <a:solidFill>
                  <a:srgbClr val="7030A0"/>
                </a:solidFill>
              </a:rPr>
              <a:t>Is it minor?</a:t>
            </a:r>
          </a:p>
          <a:p>
            <a:pPr lvl="1"/>
            <a:r>
              <a:rPr lang="en-AU" dirty="0"/>
              <a:t>This is a paradigm shift: a whole new way of thinking and understanding</a:t>
            </a:r>
          </a:p>
          <a:p>
            <a:pPr lvl="1"/>
            <a:r>
              <a:rPr lang="en-AU" dirty="0"/>
              <a:t>The game has changed</a:t>
            </a:r>
          </a:p>
          <a:p>
            <a:pPr lvl="1"/>
            <a:r>
              <a:rPr lang="en-AU" dirty="0"/>
              <a:t>The balance of power has moved</a:t>
            </a:r>
          </a:p>
        </p:txBody>
      </p:sp>
    </p:spTree>
    <p:extLst>
      <p:ext uri="{BB962C8B-B14F-4D97-AF65-F5344CB8AC3E}">
        <p14:creationId xmlns:p14="http://schemas.microsoft.com/office/powerpoint/2010/main" val="146051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4A1F-5670-42B8-ABCF-4619101AA9F7}"/>
              </a:ext>
            </a:extLst>
          </p:cNvPr>
          <p:cNvSpPr>
            <a:spLocks noGrp="1"/>
          </p:cNvSpPr>
          <p:nvPr>
            <p:ph type="title"/>
          </p:nvPr>
        </p:nvSpPr>
        <p:spPr>
          <a:xfrm>
            <a:off x="609600" y="332858"/>
            <a:ext cx="10972800" cy="1341190"/>
          </a:xfrm>
        </p:spPr>
        <p:txBody>
          <a:bodyPr>
            <a:normAutofit/>
          </a:bodyPr>
          <a:lstStyle/>
          <a:p>
            <a:r>
              <a:rPr lang="en-AU" strike="dblStrike" dirty="0"/>
              <a:t>Digital disruption</a:t>
            </a:r>
            <a:r>
              <a:rPr lang="en-AU" dirty="0"/>
              <a:t>        </a:t>
            </a:r>
            <a:r>
              <a:rPr lang="en-AU" sz="6000" dirty="0"/>
              <a:t>‘Digital opportunity’</a:t>
            </a:r>
            <a:endParaRPr lang="en-AU" sz="6000" strike="sngStrike" dirty="0"/>
          </a:p>
        </p:txBody>
      </p:sp>
      <p:sp>
        <p:nvSpPr>
          <p:cNvPr id="3" name="Content Placeholder 2">
            <a:extLst>
              <a:ext uri="{FF2B5EF4-FFF2-40B4-BE49-F238E27FC236}">
                <a16:creationId xmlns:a16="http://schemas.microsoft.com/office/drawing/2014/main" id="{56D2B977-5A03-442F-B6D6-2D223109C1DF}"/>
              </a:ext>
            </a:extLst>
          </p:cNvPr>
          <p:cNvSpPr>
            <a:spLocks noGrp="1"/>
          </p:cNvSpPr>
          <p:nvPr>
            <p:ph idx="1"/>
          </p:nvPr>
        </p:nvSpPr>
        <p:spPr>
          <a:xfrm>
            <a:off x="609600" y="2211572"/>
            <a:ext cx="10972800" cy="4242391"/>
          </a:xfrm>
        </p:spPr>
        <p:txBody>
          <a:bodyPr>
            <a:normAutofit/>
          </a:bodyPr>
          <a:lstStyle/>
          <a:p>
            <a:r>
              <a:rPr lang="en-AU" dirty="0"/>
              <a:t>This is not </a:t>
            </a:r>
            <a:r>
              <a:rPr lang="en-AU" dirty="0">
                <a:solidFill>
                  <a:srgbClr val="5B46A3"/>
                </a:solidFill>
              </a:rPr>
              <a:t>minor</a:t>
            </a:r>
            <a:r>
              <a:rPr lang="en-AU" dirty="0"/>
              <a:t> or </a:t>
            </a:r>
            <a:r>
              <a:rPr lang="en-AU" dirty="0">
                <a:solidFill>
                  <a:srgbClr val="5B46A3"/>
                </a:solidFill>
              </a:rPr>
              <a:t>temporary</a:t>
            </a:r>
          </a:p>
          <a:p>
            <a:r>
              <a:rPr lang="en-AU" dirty="0"/>
              <a:t>But rather than creating </a:t>
            </a:r>
            <a:r>
              <a:rPr lang="en-AU" dirty="0">
                <a:solidFill>
                  <a:srgbClr val="5B46A3"/>
                </a:solidFill>
              </a:rPr>
              <a:t>problems</a:t>
            </a:r>
            <a:r>
              <a:rPr lang="en-AU" dirty="0"/>
              <a:t>, it is creating exciting opportunities</a:t>
            </a:r>
            <a:br>
              <a:rPr lang="en-AU" dirty="0"/>
            </a:br>
            <a:r>
              <a:rPr lang="en-AU" dirty="0"/>
              <a:t>and solutions for all industries</a:t>
            </a:r>
          </a:p>
          <a:p>
            <a:r>
              <a:rPr lang="en-AU" dirty="0"/>
              <a:t>Increasing efficiencies</a:t>
            </a:r>
          </a:p>
          <a:p>
            <a:r>
              <a:rPr lang="en-AU" dirty="0"/>
              <a:t>Improving access to customers</a:t>
            </a:r>
          </a:p>
          <a:p>
            <a:r>
              <a:rPr lang="en-AU" dirty="0"/>
              <a:t>Speeding up communication</a:t>
            </a:r>
          </a:p>
          <a:p>
            <a:r>
              <a:rPr lang="en-AU" dirty="0"/>
              <a:t>Opening up new markets</a:t>
            </a:r>
          </a:p>
          <a:p>
            <a:r>
              <a:rPr lang="en-AU" dirty="0"/>
              <a:t>Reinvigorating existing markets</a:t>
            </a:r>
          </a:p>
          <a:p>
            <a:r>
              <a:rPr lang="en-AU" dirty="0"/>
              <a:t>….</a:t>
            </a:r>
          </a:p>
        </p:txBody>
      </p:sp>
    </p:spTree>
    <p:extLst>
      <p:ext uri="{BB962C8B-B14F-4D97-AF65-F5344CB8AC3E}">
        <p14:creationId xmlns:p14="http://schemas.microsoft.com/office/powerpoint/2010/main" val="2197241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7D66D-2E09-4D91-A07D-95723D934401}"/>
              </a:ext>
            </a:extLst>
          </p:cNvPr>
          <p:cNvSpPr>
            <a:spLocks noGrp="1"/>
          </p:cNvSpPr>
          <p:nvPr>
            <p:ph type="title"/>
          </p:nvPr>
        </p:nvSpPr>
        <p:spPr>
          <a:xfrm>
            <a:off x="609600" y="158000"/>
            <a:ext cx="10972800" cy="1133275"/>
          </a:xfrm>
        </p:spPr>
        <p:txBody>
          <a:bodyPr/>
          <a:lstStyle/>
          <a:p>
            <a:r>
              <a:rPr lang="en-AU" dirty="0"/>
              <a:t>Opportunity for the workforce of the future*</a:t>
            </a:r>
          </a:p>
        </p:txBody>
      </p:sp>
      <p:sp>
        <p:nvSpPr>
          <p:cNvPr id="3" name="Content Placeholder 2">
            <a:extLst>
              <a:ext uri="{FF2B5EF4-FFF2-40B4-BE49-F238E27FC236}">
                <a16:creationId xmlns:a16="http://schemas.microsoft.com/office/drawing/2014/main" id="{80E4ABA3-A3B9-4FC0-8EFD-92686F0CC43F}"/>
              </a:ext>
            </a:extLst>
          </p:cNvPr>
          <p:cNvSpPr>
            <a:spLocks noGrp="1"/>
          </p:cNvSpPr>
          <p:nvPr>
            <p:ph idx="1"/>
          </p:nvPr>
        </p:nvSpPr>
        <p:spPr>
          <a:xfrm>
            <a:off x="609600" y="1472029"/>
            <a:ext cx="10972800" cy="5088260"/>
          </a:xfrm>
        </p:spPr>
        <p:txBody>
          <a:bodyPr>
            <a:normAutofit fontScale="92500" lnSpcReduction="20000"/>
          </a:bodyPr>
          <a:lstStyle/>
          <a:p>
            <a:pPr>
              <a:lnSpc>
                <a:spcPct val="120000"/>
              </a:lnSpc>
              <a:spcBef>
                <a:spcPts val="0"/>
              </a:spcBef>
            </a:pPr>
            <a:r>
              <a:rPr lang="en-AU" dirty="0"/>
              <a:t>82% of business leaders expect their organisations to be a digital business within </a:t>
            </a:r>
            <a:br>
              <a:rPr lang="en-AU" dirty="0"/>
            </a:br>
            <a:r>
              <a:rPr lang="en-AU" dirty="0"/>
              <a:t>3 years (Accenture, 2015)</a:t>
            </a:r>
          </a:p>
          <a:p>
            <a:pPr>
              <a:lnSpc>
                <a:spcPct val="120000"/>
              </a:lnSpc>
              <a:spcBef>
                <a:spcPts val="0"/>
              </a:spcBef>
            </a:pPr>
            <a:r>
              <a:rPr lang="en-AU" dirty="0"/>
              <a:t>If they are going to realise the benefits they anticipate from being a digital business, then the readiness of the workforce must be a priority</a:t>
            </a:r>
          </a:p>
          <a:p>
            <a:pPr>
              <a:lnSpc>
                <a:spcPct val="120000"/>
              </a:lnSpc>
              <a:spcBef>
                <a:spcPts val="0"/>
              </a:spcBef>
            </a:pPr>
            <a:r>
              <a:rPr lang="en-AU" dirty="0"/>
              <a:t>Today’s employers expect graduates to have well-developed digital capabilities</a:t>
            </a:r>
          </a:p>
          <a:p>
            <a:pPr lvl="1">
              <a:lnSpc>
                <a:spcPct val="120000"/>
              </a:lnSpc>
              <a:spcBef>
                <a:spcPts val="0"/>
              </a:spcBef>
            </a:pPr>
            <a:r>
              <a:rPr lang="en-AU" dirty="0"/>
              <a:t>To hit the ground running in a new job</a:t>
            </a:r>
          </a:p>
          <a:p>
            <a:pPr lvl="1">
              <a:lnSpc>
                <a:spcPct val="120000"/>
              </a:lnSpc>
              <a:spcBef>
                <a:spcPts val="0"/>
              </a:spcBef>
            </a:pPr>
            <a:r>
              <a:rPr lang="en-AU" dirty="0"/>
              <a:t>To act as change agents within the organisation</a:t>
            </a:r>
          </a:p>
          <a:p>
            <a:pPr>
              <a:lnSpc>
                <a:spcPct val="120000"/>
              </a:lnSpc>
              <a:spcBef>
                <a:spcPts val="0"/>
              </a:spcBef>
            </a:pPr>
            <a:r>
              <a:rPr lang="en-AU" dirty="0"/>
              <a:t>A number of studies examine the impact of rapid technological change and </a:t>
            </a:r>
            <a:br>
              <a:rPr lang="en-AU" dirty="0"/>
            </a:br>
            <a:r>
              <a:rPr lang="en-AU" dirty="0"/>
              <a:t>new business models on employment in Australia:</a:t>
            </a:r>
          </a:p>
          <a:p>
            <a:pPr lvl="1">
              <a:lnSpc>
                <a:spcPct val="120000"/>
              </a:lnSpc>
              <a:spcBef>
                <a:spcPts val="0"/>
              </a:spcBef>
            </a:pPr>
            <a:r>
              <a:rPr lang="en-AU" dirty="0"/>
              <a:t>Business Council of Australia</a:t>
            </a:r>
          </a:p>
          <a:p>
            <a:pPr lvl="1">
              <a:lnSpc>
                <a:spcPct val="120000"/>
              </a:lnSpc>
              <a:spcBef>
                <a:spcPts val="0"/>
              </a:spcBef>
            </a:pPr>
            <a:r>
              <a:rPr lang="en-AU" dirty="0"/>
              <a:t>Australian Council of Learning Academics</a:t>
            </a:r>
          </a:p>
          <a:p>
            <a:pPr lvl="1">
              <a:lnSpc>
                <a:spcPct val="120000"/>
              </a:lnSpc>
              <a:spcBef>
                <a:spcPts val="0"/>
              </a:spcBef>
            </a:pPr>
            <a:r>
              <a:rPr lang="en-AU" dirty="0"/>
              <a:t>CSIRO</a:t>
            </a:r>
          </a:p>
          <a:p>
            <a:pPr lvl="1">
              <a:lnSpc>
                <a:spcPct val="120000"/>
              </a:lnSpc>
              <a:spcBef>
                <a:spcPts val="0"/>
              </a:spcBef>
            </a:pPr>
            <a:r>
              <a:rPr lang="en-AU" dirty="0"/>
              <a:t>Regional Australia Institute and NBN</a:t>
            </a:r>
          </a:p>
          <a:p>
            <a:endParaRPr lang="en-AU" dirty="0"/>
          </a:p>
          <a:p>
            <a:pPr marL="0" indent="0">
              <a:buNone/>
            </a:pPr>
            <a:r>
              <a:rPr lang="en-AU" dirty="0"/>
              <a:t>* </a:t>
            </a:r>
            <a:r>
              <a:rPr lang="en-AU" i="1" dirty="0">
                <a:solidFill>
                  <a:srgbClr val="7030A0"/>
                </a:solidFill>
              </a:rPr>
              <a:t>And the future starts now…</a:t>
            </a:r>
          </a:p>
        </p:txBody>
      </p:sp>
    </p:spTree>
    <p:extLst>
      <p:ext uri="{BB962C8B-B14F-4D97-AF65-F5344CB8AC3E}">
        <p14:creationId xmlns:p14="http://schemas.microsoft.com/office/powerpoint/2010/main" val="344644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9141-63C6-4611-9201-C6CE117A791B}"/>
              </a:ext>
            </a:extLst>
          </p:cNvPr>
          <p:cNvSpPr>
            <a:spLocks noGrp="1"/>
          </p:cNvSpPr>
          <p:nvPr>
            <p:ph type="title"/>
          </p:nvPr>
        </p:nvSpPr>
        <p:spPr/>
        <p:txBody>
          <a:bodyPr/>
          <a:lstStyle/>
          <a:p>
            <a:r>
              <a:rPr lang="en-AU" dirty="0"/>
              <a:t>Business Council of Australia</a:t>
            </a:r>
          </a:p>
        </p:txBody>
      </p:sp>
      <p:sp>
        <p:nvSpPr>
          <p:cNvPr id="3" name="Content Placeholder 2">
            <a:extLst>
              <a:ext uri="{FF2B5EF4-FFF2-40B4-BE49-F238E27FC236}">
                <a16:creationId xmlns:a16="http://schemas.microsoft.com/office/drawing/2014/main" id="{9C2FDEEB-2A8D-404B-911F-35ED714EC72E}"/>
              </a:ext>
            </a:extLst>
          </p:cNvPr>
          <p:cNvSpPr>
            <a:spLocks noGrp="1"/>
          </p:cNvSpPr>
          <p:nvPr>
            <p:ph idx="1"/>
          </p:nvPr>
        </p:nvSpPr>
        <p:spPr>
          <a:xfrm>
            <a:off x="609600" y="2024922"/>
            <a:ext cx="10972800" cy="4058825"/>
          </a:xfrm>
        </p:spPr>
        <p:txBody>
          <a:bodyPr/>
          <a:lstStyle/>
          <a:p>
            <a:r>
              <a:rPr lang="en-AU" i="1" dirty="0"/>
              <a:t>Being work ready: A guide to what employers want</a:t>
            </a:r>
          </a:p>
          <a:p>
            <a:endParaRPr lang="en-AU" dirty="0"/>
          </a:p>
          <a:p>
            <a:r>
              <a:rPr lang="en-AU" dirty="0"/>
              <a:t>Technical skills</a:t>
            </a:r>
          </a:p>
          <a:p>
            <a:r>
              <a:rPr lang="en-AU" dirty="0"/>
              <a:t>Understanding of ICTs</a:t>
            </a:r>
          </a:p>
          <a:p>
            <a:r>
              <a:rPr lang="en-AU" dirty="0"/>
              <a:t>Data analysis</a:t>
            </a:r>
          </a:p>
          <a:p>
            <a:r>
              <a:rPr lang="en-AU" dirty="0"/>
              <a:t>Critical analysis</a:t>
            </a:r>
          </a:p>
          <a:p>
            <a:endParaRPr lang="en-AU" dirty="0"/>
          </a:p>
          <a:p>
            <a:r>
              <a:rPr lang="en-AU" dirty="0"/>
              <a:t>All contextualised for the immediate work roles</a:t>
            </a:r>
          </a:p>
        </p:txBody>
      </p:sp>
      <p:pic>
        <p:nvPicPr>
          <p:cNvPr id="4" name="Picture 3">
            <a:extLst>
              <a:ext uri="{FF2B5EF4-FFF2-40B4-BE49-F238E27FC236}">
                <a16:creationId xmlns:a16="http://schemas.microsoft.com/office/drawing/2014/main" id="{66B321AB-6ABA-45A9-B49E-17D2BAF44900}"/>
              </a:ext>
            </a:extLst>
          </p:cNvPr>
          <p:cNvPicPr/>
          <p:nvPr/>
        </p:nvPicPr>
        <p:blipFill rotWithShape="1">
          <a:blip r:embed="rId2"/>
          <a:srcRect l="38112" t="21667" r="37071" b="15107"/>
          <a:stretch/>
        </p:blipFill>
        <p:spPr bwMode="auto">
          <a:xfrm>
            <a:off x="8112641" y="854659"/>
            <a:ext cx="3976578" cy="50570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948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45E2-5A5B-479A-83F6-53FF906EE84C}"/>
              </a:ext>
            </a:extLst>
          </p:cNvPr>
          <p:cNvSpPr>
            <a:spLocks noGrp="1"/>
          </p:cNvSpPr>
          <p:nvPr>
            <p:ph type="title"/>
          </p:nvPr>
        </p:nvSpPr>
        <p:spPr/>
        <p:txBody>
          <a:bodyPr/>
          <a:lstStyle/>
          <a:p>
            <a:r>
              <a:rPr lang="en-AU" dirty="0"/>
              <a:t>Australian Council of Learning Academics (ACOLA)</a:t>
            </a:r>
          </a:p>
        </p:txBody>
      </p:sp>
      <p:sp>
        <p:nvSpPr>
          <p:cNvPr id="3" name="Content Placeholder 2">
            <a:extLst>
              <a:ext uri="{FF2B5EF4-FFF2-40B4-BE49-F238E27FC236}">
                <a16:creationId xmlns:a16="http://schemas.microsoft.com/office/drawing/2014/main" id="{2ED9E2B6-ACA9-475D-A8A9-2E9FC09CD68D}"/>
              </a:ext>
            </a:extLst>
          </p:cNvPr>
          <p:cNvSpPr>
            <a:spLocks noGrp="1"/>
          </p:cNvSpPr>
          <p:nvPr>
            <p:ph idx="1"/>
          </p:nvPr>
        </p:nvSpPr>
        <p:spPr>
          <a:xfrm>
            <a:off x="609599" y="1674047"/>
            <a:ext cx="11435255" cy="5494007"/>
          </a:xfrm>
        </p:spPr>
        <p:txBody>
          <a:bodyPr>
            <a:normAutofit fontScale="92500" lnSpcReduction="20000"/>
          </a:bodyPr>
          <a:lstStyle/>
          <a:p>
            <a:r>
              <a:rPr lang="en-AU" i="1" dirty="0"/>
              <a:t>Skills and capabilities for Australian enterprise innovation</a:t>
            </a:r>
            <a:endParaRPr lang="en-AU" dirty="0"/>
          </a:p>
          <a:p>
            <a:endParaRPr lang="en-AU" i="1" dirty="0"/>
          </a:p>
          <a:p>
            <a:r>
              <a:rPr lang="en-AU" dirty="0"/>
              <a:t>National project to examine the capabilities</a:t>
            </a:r>
          </a:p>
          <a:p>
            <a:pPr lvl="1"/>
            <a:r>
              <a:rPr lang="en-AU" dirty="0"/>
              <a:t>To foster and support innovation</a:t>
            </a:r>
          </a:p>
          <a:p>
            <a:pPr lvl="1"/>
            <a:r>
              <a:rPr lang="en-AU" dirty="0"/>
              <a:t>To generate new ideas</a:t>
            </a:r>
          </a:p>
          <a:p>
            <a:r>
              <a:rPr lang="en-AU" dirty="0"/>
              <a:t>Multidisciplinary: HASS + STEM</a:t>
            </a:r>
          </a:p>
          <a:p>
            <a:r>
              <a:rPr lang="en-AU" dirty="0"/>
              <a:t>Employees need to be able to </a:t>
            </a:r>
            <a:br>
              <a:rPr lang="en-AU" dirty="0"/>
            </a:br>
            <a:r>
              <a:rPr lang="en-AU" dirty="0"/>
              <a:t>“think in technological terms and know</a:t>
            </a:r>
            <a:br>
              <a:rPr lang="en-AU" dirty="0"/>
            </a:br>
            <a:r>
              <a:rPr lang="en-AU" dirty="0"/>
              <a:t> what and how solutions can be achieved</a:t>
            </a:r>
            <a:br>
              <a:rPr lang="en-AU" dirty="0"/>
            </a:br>
            <a:r>
              <a:rPr lang="en-AU" dirty="0"/>
              <a:t> through the use of technology”</a:t>
            </a:r>
          </a:p>
          <a:p>
            <a:endParaRPr lang="en-AU" dirty="0"/>
          </a:p>
          <a:p>
            <a:r>
              <a:rPr lang="en-AU" dirty="0"/>
              <a:t>Digital literacy</a:t>
            </a:r>
          </a:p>
          <a:p>
            <a:r>
              <a:rPr lang="en-AU" dirty="0"/>
              <a:t>Design thinking</a:t>
            </a:r>
          </a:p>
          <a:p>
            <a:r>
              <a:rPr lang="en-AU" dirty="0"/>
              <a:t>Collaboration and teamwork</a:t>
            </a:r>
          </a:p>
          <a:p>
            <a:r>
              <a:rPr lang="en-AU" dirty="0"/>
              <a:t>Problem solving</a:t>
            </a:r>
          </a:p>
          <a:p>
            <a:endParaRPr lang="en-AU" dirty="0"/>
          </a:p>
        </p:txBody>
      </p:sp>
      <p:pic>
        <p:nvPicPr>
          <p:cNvPr id="4" name="Picture 3">
            <a:extLst>
              <a:ext uri="{FF2B5EF4-FFF2-40B4-BE49-F238E27FC236}">
                <a16:creationId xmlns:a16="http://schemas.microsoft.com/office/drawing/2014/main" id="{9966E31A-489F-49AB-84BA-0CE4B75604DE}"/>
              </a:ext>
            </a:extLst>
          </p:cNvPr>
          <p:cNvPicPr/>
          <p:nvPr/>
        </p:nvPicPr>
        <p:blipFill rotWithShape="1">
          <a:blip r:embed="rId2"/>
          <a:srcRect l="40537" t="24200" r="40243" b="26292"/>
          <a:stretch/>
        </p:blipFill>
        <p:spPr bwMode="auto">
          <a:xfrm>
            <a:off x="8357189" y="1674048"/>
            <a:ext cx="2913323" cy="4333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135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C05-12A8-4787-A6F0-8A0C4E62A2C9}"/>
              </a:ext>
            </a:extLst>
          </p:cNvPr>
          <p:cNvSpPr>
            <a:spLocks noGrp="1"/>
          </p:cNvSpPr>
          <p:nvPr>
            <p:ph type="title"/>
          </p:nvPr>
        </p:nvSpPr>
        <p:spPr>
          <a:xfrm>
            <a:off x="609600" y="221795"/>
            <a:ext cx="10972800" cy="717924"/>
          </a:xfrm>
        </p:spPr>
        <p:txBody>
          <a:bodyPr/>
          <a:lstStyle/>
          <a:p>
            <a:r>
              <a:rPr lang="en-AU" dirty="0"/>
              <a:t>CSIRO</a:t>
            </a:r>
          </a:p>
        </p:txBody>
      </p:sp>
      <p:sp>
        <p:nvSpPr>
          <p:cNvPr id="3" name="Content Placeholder 2">
            <a:extLst>
              <a:ext uri="{FF2B5EF4-FFF2-40B4-BE49-F238E27FC236}">
                <a16:creationId xmlns:a16="http://schemas.microsoft.com/office/drawing/2014/main" id="{138AB2B8-8081-4764-9805-9EB187CD1509}"/>
              </a:ext>
            </a:extLst>
          </p:cNvPr>
          <p:cNvSpPr>
            <a:spLocks noGrp="1"/>
          </p:cNvSpPr>
          <p:nvPr>
            <p:ph idx="1"/>
          </p:nvPr>
        </p:nvSpPr>
        <p:spPr>
          <a:xfrm>
            <a:off x="609600" y="1258698"/>
            <a:ext cx="10562897" cy="4994958"/>
          </a:xfrm>
        </p:spPr>
        <p:txBody>
          <a:bodyPr>
            <a:normAutofit lnSpcReduction="10000"/>
          </a:bodyPr>
          <a:lstStyle/>
          <a:p>
            <a:r>
              <a:rPr lang="en-AU" i="1" dirty="0"/>
              <a:t>Tomorrow’s digitally enabled workforce: </a:t>
            </a:r>
            <a:br>
              <a:rPr lang="en-AU" i="1" dirty="0"/>
            </a:br>
            <a:r>
              <a:rPr lang="en-AU" i="1" dirty="0"/>
              <a:t>Megatrends and scenarios for jobs and employment</a:t>
            </a:r>
            <a:br>
              <a:rPr lang="en-AU" i="1" dirty="0"/>
            </a:br>
            <a:r>
              <a:rPr lang="en-AU" i="1" dirty="0"/>
              <a:t>in Australia over the coming twenty years</a:t>
            </a:r>
          </a:p>
          <a:p>
            <a:endParaRPr lang="en-AU" i="1" dirty="0"/>
          </a:p>
          <a:p>
            <a:r>
              <a:rPr lang="en-AU" dirty="0"/>
              <a:t>The report reviews a number of megatrends</a:t>
            </a:r>
          </a:p>
          <a:p>
            <a:pPr lvl="1"/>
            <a:r>
              <a:rPr lang="en-AU" dirty="0"/>
              <a:t>Computing speed</a:t>
            </a:r>
          </a:p>
          <a:p>
            <a:pPr lvl="1"/>
            <a:r>
              <a:rPr lang="en-AU" dirty="0"/>
              <a:t>Data volumes</a:t>
            </a:r>
          </a:p>
          <a:p>
            <a:pPr lvl="1"/>
            <a:r>
              <a:rPr lang="en-AU" dirty="0"/>
              <a:t>Device connectivity</a:t>
            </a:r>
          </a:p>
          <a:p>
            <a:r>
              <a:rPr lang="en-AU" dirty="0"/>
              <a:t>How can technology augment the value </a:t>
            </a:r>
            <a:br>
              <a:rPr lang="en-AU" dirty="0"/>
            </a:br>
            <a:r>
              <a:rPr lang="en-AU" dirty="0"/>
              <a:t>of human enterprise?</a:t>
            </a:r>
          </a:p>
          <a:p>
            <a:r>
              <a:rPr lang="en-AU" dirty="0"/>
              <a:t>Disciplinary and professional boundaries blurring</a:t>
            </a:r>
          </a:p>
          <a:p>
            <a:r>
              <a:rPr lang="en-AU" dirty="0"/>
              <a:t>Potential for new creative work roles</a:t>
            </a:r>
          </a:p>
        </p:txBody>
      </p:sp>
      <p:pic>
        <p:nvPicPr>
          <p:cNvPr id="6" name="Picture 5" descr="https://www.data61.csiro.au/~/media/D61/Images/CoverImage_TomorrowsDigiallyEnabledWorkforce.jpg?mw=957&amp;hash=BAD583305EB0FEEE9A00B3F4F431B1EDC6BC539A">
            <a:extLst>
              <a:ext uri="{FF2B5EF4-FFF2-40B4-BE49-F238E27FC236}">
                <a16:creationId xmlns:a16="http://schemas.microsoft.com/office/drawing/2014/main" id="{665FCFFE-9371-4916-930E-5D4E0B92D8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08334" y="1056678"/>
            <a:ext cx="3597600" cy="5333489"/>
          </a:xfrm>
          <a:prstGeom prst="rect">
            <a:avLst/>
          </a:prstGeom>
          <a:noFill/>
          <a:ln>
            <a:noFill/>
          </a:ln>
        </p:spPr>
      </p:pic>
    </p:spTree>
    <p:extLst>
      <p:ext uri="{BB962C8B-B14F-4D97-AF65-F5344CB8AC3E}">
        <p14:creationId xmlns:p14="http://schemas.microsoft.com/office/powerpoint/2010/main" val="554187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6107-766D-4C38-8F88-B22549B3DDB9}"/>
              </a:ext>
            </a:extLst>
          </p:cNvPr>
          <p:cNvSpPr>
            <a:spLocks noGrp="1"/>
          </p:cNvSpPr>
          <p:nvPr>
            <p:ph type="title"/>
          </p:nvPr>
        </p:nvSpPr>
        <p:spPr/>
        <p:txBody>
          <a:bodyPr/>
          <a:lstStyle/>
          <a:p>
            <a:r>
              <a:rPr lang="en-AU" dirty="0"/>
              <a:t>Regional Australia Institute &amp; NBN</a:t>
            </a:r>
          </a:p>
        </p:txBody>
      </p:sp>
      <p:sp>
        <p:nvSpPr>
          <p:cNvPr id="3" name="Content Placeholder 2">
            <a:extLst>
              <a:ext uri="{FF2B5EF4-FFF2-40B4-BE49-F238E27FC236}">
                <a16:creationId xmlns:a16="http://schemas.microsoft.com/office/drawing/2014/main" id="{82D922E6-A377-4206-A13E-47F8311D2AF9}"/>
              </a:ext>
            </a:extLst>
          </p:cNvPr>
          <p:cNvSpPr>
            <a:spLocks noGrp="1"/>
          </p:cNvSpPr>
          <p:nvPr>
            <p:ph idx="1"/>
          </p:nvPr>
        </p:nvSpPr>
        <p:spPr>
          <a:xfrm>
            <a:off x="609600" y="1674048"/>
            <a:ext cx="10972800" cy="4833078"/>
          </a:xfrm>
        </p:spPr>
        <p:txBody>
          <a:bodyPr>
            <a:normAutofit/>
          </a:bodyPr>
          <a:lstStyle/>
          <a:p>
            <a:r>
              <a:rPr lang="en-AU" i="1" dirty="0"/>
              <a:t>The future of work: setting kids up for success</a:t>
            </a:r>
          </a:p>
          <a:p>
            <a:endParaRPr lang="en-AU" dirty="0"/>
          </a:p>
          <a:p>
            <a:r>
              <a:rPr lang="en-AU" dirty="0"/>
              <a:t>Within 2-5 years, 90% of the workforce </a:t>
            </a:r>
            <a:br>
              <a:rPr lang="en-AU" dirty="0"/>
            </a:br>
            <a:r>
              <a:rPr lang="en-AU" dirty="0"/>
              <a:t>will require basic digital literacy</a:t>
            </a:r>
          </a:p>
          <a:p>
            <a:r>
              <a:rPr lang="en-AU" dirty="0"/>
              <a:t>The need to use technology </a:t>
            </a:r>
            <a:br>
              <a:rPr lang="en-AU" dirty="0"/>
            </a:br>
            <a:r>
              <a:rPr lang="en-AU" dirty="0"/>
              <a:t>“purposefully and confidently”</a:t>
            </a:r>
          </a:p>
          <a:p>
            <a:r>
              <a:rPr lang="en-AU" dirty="0"/>
              <a:t>50% will need higher technology skills</a:t>
            </a:r>
          </a:p>
          <a:p>
            <a:pPr lvl="1"/>
            <a:r>
              <a:rPr lang="en-AU" dirty="0"/>
              <a:t>Programming</a:t>
            </a:r>
          </a:p>
          <a:p>
            <a:pPr lvl="1"/>
            <a:r>
              <a:rPr lang="en-AU" dirty="0"/>
              <a:t>Software development</a:t>
            </a:r>
          </a:p>
          <a:p>
            <a:r>
              <a:rPr lang="en-AU" dirty="0"/>
              <a:t>Information, digital and media fluency </a:t>
            </a:r>
            <a:br>
              <a:rPr lang="en-AU" dirty="0"/>
            </a:br>
            <a:r>
              <a:rPr lang="en-AU" dirty="0"/>
              <a:t>will be absolutely critical</a:t>
            </a:r>
          </a:p>
        </p:txBody>
      </p:sp>
      <p:pic>
        <p:nvPicPr>
          <p:cNvPr id="4" name="Picture 3" descr="https://image.slidesharecdn.com/56fd7adc-8a55-4f1c-87bb-20a9b49cc442-161115002500/95/thefutureofworkreport-1-638.jpg?cb=1479169643">
            <a:extLst>
              <a:ext uri="{FF2B5EF4-FFF2-40B4-BE49-F238E27FC236}">
                <a16:creationId xmlns:a16="http://schemas.microsoft.com/office/drawing/2014/main" id="{6F717F4B-BA4B-424A-9DBA-8F76F667AC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23275" y="1533376"/>
            <a:ext cx="3009013" cy="4856791"/>
          </a:xfrm>
          <a:prstGeom prst="rect">
            <a:avLst/>
          </a:prstGeom>
          <a:noFill/>
          <a:ln>
            <a:noFill/>
          </a:ln>
        </p:spPr>
      </p:pic>
    </p:spTree>
    <p:extLst>
      <p:ext uri="{BB962C8B-B14F-4D97-AF65-F5344CB8AC3E}">
        <p14:creationId xmlns:p14="http://schemas.microsoft.com/office/powerpoint/2010/main" val="64677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DF50FC-0F81-4B47-B650-0C8EEAED5544}"/>
              </a:ext>
            </a:extLst>
          </p:cNvPr>
          <p:cNvPicPr/>
          <p:nvPr/>
        </p:nvPicPr>
        <p:blipFill rotWithShape="1">
          <a:blip r:embed="rId2"/>
          <a:srcRect l="34171" t="39172" r="25037" b="33406"/>
          <a:stretch/>
        </p:blipFill>
        <p:spPr bwMode="auto">
          <a:xfrm>
            <a:off x="613486" y="358873"/>
            <a:ext cx="11378817" cy="592631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2CF174-685C-47E4-9BDA-D63929C1709D}"/>
              </a:ext>
            </a:extLst>
          </p:cNvPr>
          <p:cNvSpPr txBox="1"/>
          <p:nvPr/>
        </p:nvSpPr>
        <p:spPr>
          <a:xfrm>
            <a:off x="8416413" y="6285186"/>
            <a:ext cx="3077497" cy="369332"/>
          </a:xfrm>
          <a:prstGeom prst="rect">
            <a:avLst/>
          </a:prstGeom>
          <a:noFill/>
        </p:spPr>
        <p:txBody>
          <a:bodyPr wrap="square" rtlCol="0">
            <a:spAutoFit/>
          </a:bodyPr>
          <a:lstStyle/>
          <a:p>
            <a:pPr algn="r"/>
            <a:r>
              <a:rPr lang="en-AU" dirty="0"/>
              <a:t>(NSW Audit Office, 2017)</a:t>
            </a:r>
          </a:p>
        </p:txBody>
      </p:sp>
    </p:spTree>
    <p:extLst>
      <p:ext uri="{BB962C8B-B14F-4D97-AF65-F5344CB8AC3E}">
        <p14:creationId xmlns:p14="http://schemas.microsoft.com/office/powerpoint/2010/main" val="341709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AFD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33A5CD-EA4D-4158-B1D0-BF7D38C61E12}"/>
              </a:ext>
            </a:extLst>
          </p:cNvPr>
          <p:cNvPicPr/>
          <p:nvPr/>
        </p:nvPicPr>
        <p:blipFill rotWithShape="1">
          <a:blip r:embed="rId2"/>
          <a:srcRect l="21937" t="25211" r="22779" b="30668"/>
          <a:stretch/>
        </p:blipFill>
        <p:spPr bwMode="auto">
          <a:xfrm>
            <a:off x="265494" y="304799"/>
            <a:ext cx="3581291" cy="180778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8365F1A-080F-4FE7-9CEF-9DA09EAE785B}"/>
              </a:ext>
            </a:extLst>
          </p:cNvPr>
          <p:cNvPicPr/>
          <p:nvPr/>
        </p:nvPicPr>
        <p:blipFill rotWithShape="1">
          <a:blip r:embed="rId3"/>
          <a:srcRect l="24928" t="17333" r="22446" b="14319"/>
          <a:stretch/>
        </p:blipFill>
        <p:spPr bwMode="auto">
          <a:xfrm>
            <a:off x="3846785" y="78061"/>
            <a:ext cx="7966843" cy="62281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715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161B-0D31-478E-8473-727B178EC4AD}"/>
              </a:ext>
            </a:extLst>
          </p:cNvPr>
          <p:cNvSpPr>
            <a:spLocks noGrp="1"/>
          </p:cNvSpPr>
          <p:nvPr>
            <p:ph type="title"/>
          </p:nvPr>
        </p:nvSpPr>
        <p:spPr>
          <a:xfrm>
            <a:off x="609600" y="540773"/>
            <a:ext cx="11346426" cy="717924"/>
          </a:xfrm>
        </p:spPr>
        <p:txBody>
          <a:bodyPr>
            <a:noAutofit/>
          </a:bodyPr>
          <a:lstStyle/>
          <a:p>
            <a:r>
              <a:rPr lang="en-AU" sz="3000" dirty="0"/>
              <a:t>Proportion (%) of students at or above proficient standard in ICT literacy</a:t>
            </a:r>
          </a:p>
        </p:txBody>
      </p:sp>
      <p:graphicFrame>
        <p:nvGraphicFramePr>
          <p:cNvPr id="7" name="Content Placeholder 6">
            <a:extLst>
              <a:ext uri="{FF2B5EF4-FFF2-40B4-BE49-F238E27FC236}">
                <a16:creationId xmlns:a16="http://schemas.microsoft.com/office/drawing/2014/main" id="{9CD45DFE-5D25-4ABD-8822-560096990545}"/>
              </a:ext>
            </a:extLst>
          </p:cNvPr>
          <p:cNvGraphicFramePr>
            <a:graphicFrameLocks noGrp="1"/>
          </p:cNvGraphicFramePr>
          <p:nvPr>
            <p:ph idx="1"/>
            <p:extLst>
              <p:ext uri="{D42A27DB-BD31-4B8C-83A1-F6EECF244321}">
                <p14:modId xmlns:p14="http://schemas.microsoft.com/office/powerpoint/2010/main" val="3428084917"/>
              </p:ext>
            </p:extLst>
          </p:nvPr>
        </p:nvGraphicFramePr>
        <p:xfrm>
          <a:off x="451945" y="1674813"/>
          <a:ext cx="11504081" cy="46419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7355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4389-9776-4983-8C58-028E6B68D8D2}"/>
              </a:ext>
            </a:extLst>
          </p:cNvPr>
          <p:cNvSpPr>
            <a:spLocks noGrp="1"/>
          </p:cNvSpPr>
          <p:nvPr>
            <p:ph type="title"/>
          </p:nvPr>
        </p:nvSpPr>
        <p:spPr/>
        <p:txBody>
          <a:bodyPr/>
          <a:lstStyle/>
          <a:p>
            <a:r>
              <a:rPr lang="en-US" dirty="0"/>
              <a:t>Where does the higher education sector fit it?</a:t>
            </a:r>
            <a:endParaRPr lang="en-AU" dirty="0"/>
          </a:p>
        </p:txBody>
      </p:sp>
      <p:sp>
        <p:nvSpPr>
          <p:cNvPr id="3" name="Content Placeholder 2">
            <a:extLst>
              <a:ext uri="{FF2B5EF4-FFF2-40B4-BE49-F238E27FC236}">
                <a16:creationId xmlns:a16="http://schemas.microsoft.com/office/drawing/2014/main" id="{392F8B90-DCAD-4439-AA03-62C0E7B34C9E}"/>
              </a:ext>
            </a:extLst>
          </p:cNvPr>
          <p:cNvSpPr>
            <a:spLocks noGrp="1"/>
          </p:cNvSpPr>
          <p:nvPr>
            <p:ph idx="1"/>
          </p:nvPr>
        </p:nvSpPr>
        <p:spPr>
          <a:xfrm>
            <a:off x="756745" y="1504432"/>
            <a:ext cx="9714609" cy="5020797"/>
          </a:xfrm>
        </p:spPr>
        <p:txBody>
          <a:bodyPr>
            <a:normAutofit/>
          </a:bodyPr>
          <a:lstStyle/>
          <a:p>
            <a:r>
              <a:rPr lang="en-US" dirty="0"/>
              <a:t>To date, the education sector has been pretty stable </a:t>
            </a:r>
          </a:p>
          <a:p>
            <a:r>
              <a:rPr lang="en-US" i="1" dirty="0"/>
              <a:t>… Lectures &gt; Assignments &gt; Tests and exams …</a:t>
            </a:r>
          </a:p>
          <a:p>
            <a:r>
              <a:rPr lang="en-US" dirty="0"/>
              <a:t>Argument that the system produces students to meet government guidelines – and it does that well</a:t>
            </a:r>
          </a:p>
          <a:p>
            <a:r>
              <a:rPr lang="en-US" dirty="0"/>
              <a:t>However, how well is the education sector contributing to the workforce that is needed to meet the digital opportunities?</a:t>
            </a:r>
          </a:p>
          <a:p>
            <a:r>
              <a:rPr lang="en-US" dirty="0"/>
              <a:t>“The bigger issue is that it’s not producing people to take on jobs”  (Reilly, cited in Buckley, 2015)</a:t>
            </a:r>
          </a:p>
          <a:p>
            <a:r>
              <a:rPr lang="en-US" dirty="0"/>
              <a:t>Graduate unemployability is a concern: there is a disconnect between:</a:t>
            </a:r>
          </a:p>
          <a:p>
            <a:pPr lvl="1"/>
            <a:r>
              <a:rPr lang="en-US" dirty="0"/>
              <a:t>What industry wants</a:t>
            </a:r>
          </a:p>
          <a:p>
            <a:pPr lvl="1"/>
            <a:r>
              <a:rPr lang="en-US" dirty="0"/>
              <a:t>What is coming out of some universities</a:t>
            </a:r>
          </a:p>
          <a:p>
            <a:endParaRPr lang="en-US" dirty="0"/>
          </a:p>
          <a:p>
            <a:endParaRPr lang="en-AU" dirty="0"/>
          </a:p>
        </p:txBody>
      </p:sp>
    </p:spTree>
    <p:extLst>
      <p:ext uri="{BB962C8B-B14F-4D97-AF65-F5344CB8AC3E}">
        <p14:creationId xmlns:p14="http://schemas.microsoft.com/office/powerpoint/2010/main" val="39772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1164-5FB4-4E96-B3D1-9B9D412EDDE3}"/>
              </a:ext>
            </a:extLst>
          </p:cNvPr>
          <p:cNvSpPr>
            <a:spLocks noGrp="1"/>
          </p:cNvSpPr>
          <p:nvPr>
            <p:ph type="title"/>
          </p:nvPr>
        </p:nvSpPr>
        <p:spPr/>
        <p:txBody>
          <a:bodyPr>
            <a:normAutofit fontScale="90000"/>
          </a:bodyPr>
          <a:lstStyle/>
          <a:p>
            <a:r>
              <a:rPr lang="en-US" dirty="0"/>
              <a:t>How is digital technology having an impact on education?</a:t>
            </a:r>
            <a:endParaRPr lang="en-AU" dirty="0"/>
          </a:p>
        </p:txBody>
      </p:sp>
      <p:sp>
        <p:nvSpPr>
          <p:cNvPr id="3" name="Content Placeholder 2">
            <a:extLst>
              <a:ext uri="{FF2B5EF4-FFF2-40B4-BE49-F238E27FC236}">
                <a16:creationId xmlns:a16="http://schemas.microsoft.com/office/drawing/2014/main" id="{91A11000-C24E-4DAE-AFE6-6B5D17DE86E9}"/>
              </a:ext>
            </a:extLst>
          </p:cNvPr>
          <p:cNvSpPr>
            <a:spLocks noGrp="1"/>
          </p:cNvSpPr>
          <p:nvPr>
            <p:ph idx="1"/>
          </p:nvPr>
        </p:nvSpPr>
        <p:spPr>
          <a:xfrm>
            <a:off x="609600" y="1674048"/>
            <a:ext cx="10972800" cy="4928771"/>
          </a:xfrm>
        </p:spPr>
        <p:txBody>
          <a:bodyPr>
            <a:normAutofit lnSpcReduction="10000"/>
          </a:bodyPr>
          <a:lstStyle/>
          <a:p>
            <a:r>
              <a:rPr lang="en-US" dirty="0"/>
              <a:t>Learning has always been a social activity  [read ‘social constructivism’]</a:t>
            </a:r>
          </a:p>
          <a:p>
            <a:r>
              <a:rPr lang="en-US" dirty="0"/>
              <a:t>Technology allows and supports new approaches to [social] learning activities</a:t>
            </a:r>
          </a:p>
          <a:p>
            <a:r>
              <a:rPr lang="en-US" dirty="0"/>
              <a:t>The academic is no longer ‘the keeper of knowledge’</a:t>
            </a:r>
            <a:endParaRPr lang="en-AU" dirty="0"/>
          </a:p>
          <a:p>
            <a:pPr lvl="1"/>
            <a:r>
              <a:rPr lang="en-US" dirty="0"/>
              <a:t>C</a:t>
            </a:r>
            <a:r>
              <a:rPr lang="en-AU" dirty="0" err="1"/>
              <a:t>ontent</a:t>
            </a:r>
            <a:r>
              <a:rPr lang="en-AU" dirty="0"/>
              <a:t> is ubiquitous</a:t>
            </a:r>
          </a:p>
          <a:p>
            <a:pPr lvl="1"/>
            <a:r>
              <a:rPr lang="en-US" dirty="0"/>
              <a:t>Knowledge is more democratic and accessible</a:t>
            </a:r>
          </a:p>
          <a:p>
            <a:pPr lvl="1"/>
            <a:r>
              <a:rPr lang="en-US" dirty="0"/>
              <a:t>Now a facilitator, an integrator of knowledge</a:t>
            </a:r>
          </a:p>
          <a:p>
            <a:pPr lvl="1"/>
            <a:r>
              <a:rPr lang="en-US" dirty="0"/>
              <a:t>Creating more </a:t>
            </a:r>
            <a:r>
              <a:rPr lang="en-US" dirty="0" err="1"/>
              <a:t>personalised</a:t>
            </a:r>
            <a:r>
              <a:rPr lang="en-US" dirty="0"/>
              <a:t> conditions to help students learn</a:t>
            </a:r>
          </a:p>
          <a:p>
            <a:r>
              <a:rPr lang="en-US" dirty="0"/>
              <a:t>Students want to learn in new ways</a:t>
            </a:r>
          </a:p>
          <a:p>
            <a:pPr lvl="1"/>
            <a:r>
              <a:rPr lang="en-US" dirty="0"/>
              <a:t>Online access</a:t>
            </a:r>
          </a:p>
          <a:p>
            <a:pPr lvl="1"/>
            <a:r>
              <a:rPr lang="en-US" dirty="0"/>
              <a:t>Flipped classrooms</a:t>
            </a:r>
          </a:p>
          <a:p>
            <a:pPr lvl="1"/>
            <a:r>
              <a:rPr lang="en-US" dirty="0"/>
              <a:t>Gamification</a:t>
            </a:r>
          </a:p>
          <a:p>
            <a:pPr lvl="1"/>
            <a:r>
              <a:rPr lang="en-US" dirty="0"/>
              <a:t>Virtual reality</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28628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CE56-5E49-4929-B82D-9AAA9B375FE2}"/>
              </a:ext>
            </a:extLst>
          </p:cNvPr>
          <p:cNvSpPr>
            <a:spLocks noGrp="1"/>
          </p:cNvSpPr>
          <p:nvPr>
            <p:ph type="title"/>
          </p:nvPr>
        </p:nvSpPr>
        <p:spPr/>
        <p:txBody>
          <a:bodyPr/>
          <a:lstStyle/>
          <a:p>
            <a:r>
              <a:rPr lang="en-US" dirty="0"/>
              <a:t>Digital opportunities in education</a:t>
            </a:r>
            <a:endParaRPr lang="en-AU" dirty="0"/>
          </a:p>
        </p:txBody>
      </p:sp>
      <p:sp>
        <p:nvSpPr>
          <p:cNvPr id="3" name="Content Placeholder 2">
            <a:extLst>
              <a:ext uri="{FF2B5EF4-FFF2-40B4-BE49-F238E27FC236}">
                <a16:creationId xmlns:a16="http://schemas.microsoft.com/office/drawing/2014/main" id="{B46AC0A5-0791-496E-A6F2-A43F18A1CADF}"/>
              </a:ext>
            </a:extLst>
          </p:cNvPr>
          <p:cNvSpPr>
            <a:spLocks noGrp="1"/>
          </p:cNvSpPr>
          <p:nvPr>
            <p:ph idx="1"/>
          </p:nvPr>
        </p:nvSpPr>
        <p:spPr>
          <a:xfrm>
            <a:off x="609600" y="1547924"/>
            <a:ext cx="9921766" cy="4631059"/>
          </a:xfrm>
        </p:spPr>
        <p:txBody>
          <a:bodyPr>
            <a:normAutofit fontScale="92500"/>
          </a:bodyPr>
          <a:lstStyle/>
          <a:p>
            <a:r>
              <a:rPr lang="en-US" dirty="0"/>
              <a:t>Online classrooms make high-quality education available to more people</a:t>
            </a:r>
          </a:p>
          <a:p>
            <a:r>
              <a:rPr lang="en-US" dirty="0"/>
              <a:t>Mobility enables learning anytime, anywhere</a:t>
            </a:r>
          </a:p>
          <a:p>
            <a:r>
              <a:rPr lang="en-US" dirty="0"/>
              <a:t>Web-based learning facilitates more frequent, flexible interaction between</a:t>
            </a:r>
            <a:br>
              <a:rPr lang="en-US" dirty="0"/>
            </a:br>
            <a:r>
              <a:rPr lang="en-US" dirty="0"/>
              <a:t>students and academics</a:t>
            </a:r>
          </a:p>
          <a:p>
            <a:r>
              <a:rPr lang="en-US" dirty="0"/>
              <a:t>Social media help to build collaborative communities, increasing participation and encouraging debate</a:t>
            </a:r>
          </a:p>
          <a:p>
            <a:r>
              <a:rPr lang="en-US" dirty="0"/>
              <a:t>Blended learning provides pedagogical variety</a:t>
            </a:r>
          </a:p>
          <a:p>
            <a:r>
              <a:rPr lang="en-US" dirty="0"/>
              <a:t>Technology enables collaboration, co-curation and co-creation of knowledge </a:t>
            </a:r>
          </a:p>
          <a:p>
            <a:r>
              <a:rPr lang="en-US" dirty="0"/>
              <a:t>Analytics can help build academics’ and students’ understanding of ‘learning’</a:t>
            </a:r>
          </a:p>
          <a:p>
            <a:r>
              <a:rPr lang="en-US" dirty="0"/>
              <a:t>The importance of enhancing the student experience</a:t>
            </a:r>
            <a:endParaRPr lang="en-AU" dirty="0"/>
          </a:p>
        </p:txBody>
      </p:sp>
    </p:spTree>
    <p:extLst>
      <p:ext uri="{BB962C8B-B14F-4D97-AF65-F5344CB8AC3E}">
        <p14:creationId xmlns:p14="http://schemas.microsoft.com/office/powerpoint/2010/main" val="3204252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9C8F-677B-41AB-8633-C8F9A85F7D3C}"/>
              </a:ext>
            </a:extLst>
          </p:cNvPr>
          <p:cNvSpPr>
            <a:spLocks noGrp="1"/>
          </p:cNvSpPr>
          <p:nvPr>
            <p:ph type="title"/>
          </p:nvPr>
        </p:nvSpPr>
        <p:spPr>
          <a:xfrm>
            <a:off x="599088" y="420413"/>
            <a:ext cx="11435255" cy="1261241"/>
          </a:xfrm>
        </p:spPr>
        <p:txBody>
          <a:bodyPr>
            <a:normAutofit fontScale="90000"/>
          </a:bodyPr>
          <a:lstStyle/>
          <a:p>
            <a:r>
              <a:rPr lang="en-US" dirty="0"/>
              <a:t>But -- disruption?   </a:t>
            </a:r>
            <a:br>
              <a:rPr lang="en-US" dirty="0"/>
            </a:br>
            <a:r>
              <a:rPr lang="en-US" dirty="0"/>
              <a:t>Is the degree really worth the investment??</a:t>
            </a:r>
            <a:endParaRPr lang="en-AU" dirty="0"/>
          </a:p>
        </p:txBody>
      </p:sp>
      <p:sp>
        <p:nvSpPr>
          <p:cNvPr id="3" name="Content Placeholder 2">
            <a:extLst>
              <a:ext uri="{FF2B5EF4-FFF2-40B4-BE49-F238E27FC236}">
                <a16:creationId xmlns:a16="http://schemas.microsoft.com/office/drawing/2014/main" id="{49BBF92C-6B13-4201-8DBC-7ED463600E5B}"/>
              </a:ext>
            </a:extLst>
          </p:cNvPr>
          <p:cNvSpPr>
            <a:spLocks noGrp="1"/>
          </p:cNvSpPr>
          <p:nvPr>
            <p:ph idx="1"/>
          </p:nvPr>
        </p:nvSpPr>
        <p:spPr>
          <a:xfrm>
            <a:off x="748434" y="2249213"/>
            <a:ext cx="9406270" cy="4490972"/>
          </a:xfrm>
        </p:spPr>
        <p:txBody>
          <a:bodyPr>
            <a:normAutofit/>
          </a:bodyPr>
          <a:lstStyle/>
          <a:p>
            <a:r>
              <a:rPr lang="en-US" dirty="0"/>
              <a:t>MOOCs</a:t>
            </a:r>
          </a:p>
          <a:p>
            <a:pPr lvl="1"/>
            <a:r>
              <a:rPr lang="en-US" dirty="0"/>
              <a:t>Coursera, </a:t>
            </a:r>
            <a:r>
              <a:rPr lang="en-US" dirty="0" err="1"/>
              <a:t>edX</a:t>
            </a:r>
            <a:r>
              <a:rPr lang="en-US" dirty="0"/>
              <a:t>, Udacity, Khan Academy</a:t>
            </a:r>
          </a:p>
          <a:p>
            <a:r>
              <a:rPr lang="en-US" dirty="0"/>
              <a:t>YouTube education channels</a:t>
            </a:r>
          </a:p>
          <a:p>
            <a:r>
              <a:rPr lang="en-US" dirty="0"/>
              <a:t>Badges, micro credentials</a:t>
            </a:r>
          </a:p>
          <a:p>
            <a:r>
              <a:rPr lang="en-US" dirty="0"/>
              <a:t>Academic learning support: </a:t>
            </a:r>
            <a:r>
              <a:rPr lang="en-US" dirty="0" err="1"/>
              <a:t>personalised</a:t>
            </a:r>
            <a:r>
              <a:rPr lang="en-US" dirty="0"/>
              <a:t> tutoring delivered online</a:t>
            </a:r>
          </a:p>
          <a:p>
            <a:pPr lvl="1"/>
            <a:r>
              <a:rPr lang="en-US" dirty="0" err="1"/>
              <a:t>cf</a:t>
            </a:r>
            <a:r>
              <a:rPr lang="en-US" dirty="0"/>
              <a:t> the large class sizes at university</a:t>
            </a:r>
          </a:p>
          <a:p>
            <a:pPr lvl="1"/>
            <a:r>
              <a:rPr lang="en-US" dirty="0"/>
              <a:t>Sometimes funded by the university itself</a:t>
            </a:r>
          </a:p>
          <a:p>
            <a:r>
              <a:rPr lang="en-US" dirty="0"/>
              <a:t>PWC (and others) has ditched the need for discipline-specific qualifications</a:t>
            </a:r>
          </a:p>
          <a:p>
            <a:pPr lvl="1"/>
            <a:r>
              <a:rPr lang="en-US" dirty="0"/>
              <a:t>Looking at a broad base of degrees and experience</a:t>
            </a:r>
          </a:p>
          <a:p>
            <a:pPr marL="609585" lvl="1" indent="0">
              <a:buNone/>
            </a:pPr>
            <a:endParaRPr lang="en-US" dirty="0"/>
          </a:p>
          <a:p>
            <a:pPr lvl="2"/>
            <a:endParaRPr lang="en-US" dirty="0"/>
          </a:p>
          <a:p>
            <a:endParaRPr lang="en-US" dirty="0"/>
          </a:p>
          <a:p>
            <a:pPr lvl="1"/>
            <a:endParaRPr lang="en-US" dirty="0"/>
          </a:p>
          <a:p>
            <a:endParaRPr lang="en-AU" dirty="0"/>
          </a:p>
        </p:txBody>
      </p:sp>
    </p:spTree>
    <p:extLst>
      <p:ext uri="{BB962C8B-B14F-4D97-AF65-F5344CB8AC3E}">
        <p14:creationId xmlns:p14="http://schemas.microsoft.com/office/powerpoint/2010/main" val="1681100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9E9-D33C-4CC0-862C-9B1A6F928020}"/>
              </a:ext>
            </a:extLst>
          </p:cNvPr>
          <p:cNvSpPr>
            <a:spLocks noGrp="1"/>
          </p:cNvSpPr>
          <p:nvPr>
            <p:ph type="title"/>
          </p:nvPr>
        </p:nvSpPr>
        <p:spPr/>
        <p:txBody>
          <a:bodyPr/>
          <a:lstStyle/>
          <a:p>
            <a:r>
              <a:rPr lang="en-US" dirty="0"/>
              <a:t>New models for learning</a:t>
            </a:r>
            <a:endParaRPr lang="en-AU" dirty="0"/>
          </a:p>
        </p:txBody>
      </p:sp>
      <p:sp>
        <p:nvSpPr>
          <p:cNvPr id="3" name="Content Placeholder 2">
            <a:extLst>
              <a:ext uri="{FF2B5EF4-FFF2-40B4-BE49-F238E27FC236}">
                <a16:creationId xmlns:a16="http://schemas.microsoft.com/office/drawing/2014/main" id="{948BA3F2-FFE7-4690-B3BB-5FC4F37A086C}"/>
              </a:ext>
            </a:extLst>
          </p:cNvPr>
          <p:cNvSpPr>
            <a:spLocks noGrp="1"/>
          </p:cNvSpPr>
          <p:nvPr>
            <p:ph idx="1"/>
          </p:nvPr>
        </p:nvSpPr>
        <p:spPr>
          <a:xfrm>
            <a:off x="441435" y="1534509"/>
            <a:ext cx="10352689" cy="5039711"/>
          </a:xfrm>
        </p:spPr>
        <p:txBody>
          <a:bodyPr>
            <a:normAutofit lnSpcReduction="10000"/>
          </a:bodyPr>
          <a:lstStyle/>
          <a:p>
            <a:r>
              <a:rPr lang="en-US" dirty="0" err="1"/>
              <a:t>DeakinDigital</a:t>
            </a:r>
            <a:r>
              <a:rPr lang="en-US" dirty="0"/>
              <a:t>: professional practice degrees in IT and financial planning</a:t>
            </a:r>
          </a:p>
          <a:p>
            <a:pPr lvl="1"/>
            <a:r>
              <a:rPr lang="en-US" dirty="0"/>
              <a:t>Work experience counts: credit can be gained over 12 areas:</a:t>
            </a:r>
          </a:p>
          <a:p>
            <a:pPr lvl="2"/>
            <a:r>
              <a:rPr lang="en-US" dirty="0"/>
              <a:t>Self-management, teamwork, communication, innovation, emotional judgement, problem solving, cultural engagement, innovation, global citizenship, critical thinking, innovation, digital literacy</a:t>
            </a:r>
          </a:p>
          <a:p>
            <a:pPr lvl="1"/>
            <a:r>
              <a:rPr lang="en-US" dirty="0"/>
              <a:t>Expertise in 10 of the 12 areas can contribute to </a:t>
            </a:r>
            <a:r>
              <a:rPr lang="en-US" b="1" dirty="0"/>
              <a:t>two thirds of credit </a:t>
            </a:r>
            <a:r>
              <a:rPr lang="en-US" dirty="0"/>
              <a:t>for a degree</a:t>
            </a:r>
          </a:p>
          <a:p>
            <a:pPr lvl="1"/>
            <a:r>
              <a:rPr lang="en-US" dirty="0"/>
              <a:t>Cost is </a:t>
            </a:r>
            <a:r>
              <a:rPr lang="en-US" b="1" dirty="0"/>
              <a:t>one third </a:t>
            </a:r>
            <a:r>
              <a:rPr lang="en-US" dirty="0"/>
              <a:t>of a traditional Masters degree</a:t>
            </a:r>
          </a:p>
          <a:p>
            <a:r>
              <a:rPr lang="en-US" dirty="0"/>
              <a:t>Glynn Davis (Uni of Melbourne): the university as the curation of learning</a:t>
            </a:r>
          </a:p>
          <a:p>
            <a:pPr lvl="1"/>
            <a:r>
              <a:rPr lang="en-US" dirty="0"/>
              <a:t>No actual ‘teaching’</a:t>
            </a:r>
          </a:p>
          <a:p>
            <a:pPr lvl="1"/>
            <a:r>
              <a:rPr lang="en-US" dirty="0"/>
              <a:t>Guiding students through a series of online options around </a:t>
            </a:r>
            <a:br>
              <a:rPr lang="en-US" dirty="0"/>
            </a:br>
            <a:r>
              <a:rPr lang="en-US" dirty="0"/>
              <a:t>a set of degree goals</a:t>
            </a:r>
          </a:p>
          <a:p>
            <a:r>
              <a:rPr lang="en-US" dirty="0" err="1"/>
              <a:t>PeoplePlan</a:t>
            </a:r>
            <a:r>
              <a:rPr lang="en-US" dirty="0"/>
              <a:t>: a platform to put a value on the learning obtained </a:t>
            </a:r>
            <a:br>
              <a:rPr lang="en-US" dirty="0"/>
            </a:br>
            <a:r>
              <a:rPr lang="en-US" dirty="0"/>
              <a:t>from an online source, </a:t>
            </a:r>
            <a:r>
              <a:rPr lang="en-US" dirty="0" err="1"/>
              <a:t>eg</a:t>
            </a:r>
            <a:r>
              <a:rPr lang="en-US" dirty="0"/>
              <a:t> YouTube, newspapers </a:t>
            </a:r>
            <a:r>
              <a:rPr lang="en-US" dirty="0" err="1"/>
              <a:t>etc</a:t>
            </a:r>
            <a:endParaRPr lang="en-US" dirty="0"/>
          </a:p>
          <a:p>
            <a:endParaRPr lang="en-AU" dirty="0"/>
          </a:p>
        </p:txBody>
      </p:sp>
    </p:spTree>
    <p:extLst>
      <p:ext uri="{BB962C8B-B14F-4D97-AF65-F5344CB8AC3E}">
        <p14:creationId xmlns:p14="http://schemas.microsoft.com/office/powerpoint/2010/main" val="2098810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D6E9D-C557-48A4-8287-F005657E8AFB}"/>
              </a:ext>
            </a:extLst>
          </p:cNvPr>
          <p:cNvPicPr>
            <a:picLocks noChangeAspect="1"/>
          </p:cNvPicPr>
          <p:nvPr/>
        </p:nvPicPr>
        <p:blipFill rotWithShape="1">
          <a:blip r:embed="rId2"/>
          <a:srcRect l="5001" t="16667" r="2250" b="8889"/>
          <a:stretch/>
        </p:blipFill>
        <p:spPr>
          <a:xfrm>
            <a:off x="0" y="624840"/>
            <a:ext cx="12151967" cy="5486400"/>
          </a:xfrm>
          <a:prstGeom prst="rect">
            <a:avLst/>
          </a:prstGeom>
        </p:spPr>
      </p:pic>
    </p:spTree>
    <p:extLst>
      <p:ext uri="{BB962C8B-B14F-4D97-AF65-F5344CB8AC3E}">
        <p14:creationId xmlns:p14="http://schemas.microsoft.com/office/powerpoint/2010/main" val="921397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85C2C-86EE-4BC3-91E1-D9BE3E4C99A1}"/>
              </a:ext>
            </a:extLst>
          </p:cNvPr>
          <p:cNvSpPr>
            <a:spLocks noGrp="1"/>
          </p:cNvSpPr>
          <p:nvPr>
            <p:ph type="title"/>
          </p:nvPr>
        </p:nvSpPr>
        <p:spPr/>
        <p:txBody>
          <a:bodyPr>
            <a:normAutofit fontScale="90000"/>
          </a:bodyPr>
          <a:lstStyle/>
          <a:p>
            <a:r>
              <a:rPr lang="en-US" dirty="0"/>
              <a:t>Opportunities to develop the digital learning experience </a:t>
            </a:r>
            <a:endParaRPr lang="en-AU" dirty="0"/>
          </a:p>
        </p:txBody>
      </p:sp>
      <p:sp>
        <p:nvSpPr>
          <p:cNvPr id="3" name="Content Placeholder 2">
            <a:extLst>
              <a:ext uri="{FF2B5EF4-FFF2-40B4-BE49-F238E27FC236}">
                <a16:creationId xmlns:a16="http://schemas.microsoft.com/office/drawing/2014/main" id="{624AFA3D-DD3C-47EC-A940-FB42EB883DF3}"/>
              </a:ext>
            </a:extLst>
          </p:cNvPr>
          <p:cNvSpPr>
            <a:spLocks noGrp="1"/>
          </p:cNvSpPr>
          <p:nvPr>
            <p:ph idx="1"/>
          </p:nvPr>
        </p:nvSpPr>
        <p:spPr>
          <a:xfrm>
            <a:off x="609600" y="1477926"/>
            <a:ext cx="10972800" cy="5156790"/>
          </a:xfrm>
        </p:spPr>
        <p:txBody>
          <a:bodyPr>
            <a:normAutofit fontScale="92500" lnSpcReduction="20000"/>
          </a:bodyPr>
          <a:lstStyle/>
          <a:p>
            <a:r>
              <a:rPr lang="en-US" dirty="0"/>
              <a:t>Students want high performing technology in their educational (and administration) experience which reflects the connectivity in their daily lives</a:t>
            </a:r>
          </a:p>
          <a:p>
            <a:pPr lvl="1"/>
            <a:r>
              <a:rPr lang="en-US" dirty="0"/>
              <a:t>80% stated that digital capabilities were important when deciding which university to go to</a:t>
            </a:r>
          </a:p>
          <a:p>
            <a:pPr lvl="1"/>
            <a:r>
              <a:rPr lang="en-US" dirty="0"/>
              <a:t>70% want more use of digital tools, inside and outside the classroom</a:t>
            </a:r>
          </a:p>
          <a:p>
            <a:pPr lvl="1"/>
            <a:r>
              <a:rPr lang="en-US" dirty="0"/>
              <a:t>81% want more integration of technology into the classroom experience</a:t>
            </a:r>
          </a:p>
          <a:p>
            <a:pPr lvl="1"/>
            <a:r>
              <a:rPr lang="en-US" dirty="0"/>
              <a:t>44% said their university provided no digital tools for learning</a:t>
            </a:r>
          </a:p>
          <a:p>
            <a:r>
              <a:rPr lang="en-US" dirty="0"/>
              <a:t>Need to:</a:t>
            </a:r>
          </a:p>
          <a:p>
            <a:pPr lvl="1"/>
            <a:r>
              <a:rPr lang="en-US" dirty="0"/>
              <a:t>Embrace the digital realities into the existing culture</a:t>
            </a:r>
          </a:p>
          <a:p>
            <a:pPr lvl="1"/>
            <a:r>
              <a:rPr lang="en-US" dirty="0"/>
              <a:t>Implement a digital mindset</a:t>
            </a:r>
          </a:p>
          <a:p>
            <a:pPr lvl="1"/>
            <a:r>
              <a:rPr lang="en-US" dirty="0"/>
              <a:t>Offer a learning environment with multiple channels for different content</a:t>
            </a:r>
          </a:p>
          <a:p>
            <a:pPr lvl="1"/>
            <a:r>
              <a:rPr lang="en-US" dirty="0"/>
              <a:t>Encourage:</a:t>
            </a:r>
          </a:p>
          <a:p>
            <a:pPr lvl="2"/>
            <a:r>
              <a:rPr lang="en-US" dirty="0"/>
              <a:t>Career support</a:t>
            </a:r>
          </a:p>
          <a:p>
            <a:pPr lvl="2"/>
            <a:r>
              <a:rPr lang="en-US" dirty="0"/>
              <a:t>Lifelong learning opportunities </a:t>
            </a:r>
          </a:p>
          <a:p>
            <a:pPr lvl="2"/>
            <a:r>
              <a:rPr lang="en-US" dirty="0"/>
              <a:t>Engagement through digital media</a:t>
            </a:r>
          </a:p>
          <a:p>
            <a:r>
              <a:rPr lang="en-US" dirty="0"/>
              <a:t>The importance of the student experience</a:t>
            </a:r>
          </a:p>
          <a:p>
            <a:pPr marL="0" indent="0" algn="ctr">
              <a:buNone/>
            </a:pPr>
            <a:r>
              <a:rPr lang="en-US" dirty="0"/>
              <a:t>                                                                   (Accenture, 2014)</a:t>
            </a:r>
          </a:p>
          <a:p>
            <a:endParaRPr lang="en-US" dirty="0"/>
          </a:p>
          <a:p>
            <a:endParaRPr lang="en-US" dirty="0"/>
          </a:p>
        </p:txBody>
      </p:sp>
    </p:spTree>
    <p:extLst>
      <p:ext uri="{BB962C8B-B14F-4D97-AF65-F5344CB8AC3E}">
        <p14:creationId xmlns:p14="http://schemas.microsoft.com/office/powerpoint/2010/main" val="2867644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61888-C5D3-41E6-8E24-D6F43370439B}"/>
              </a:ext>
            </a:extLst>
          </p:cNvPr>
          <p:cNvPicPr>
            <a:picLocks noChangeAspect="1"/>
          </p:cNvPicPr>
          <p:nvPr/>
        </p:nvPicPr>
        <p:blipFill rotWithShape="1">
          <a:blip r:embed="rId2"/>
          <a:srcRect l="35517" t="22530" r="34052" b="9731"/>
          <a:stretch/>
        </p:blipFill>
        <p:spPr>
          <a:xfrm>
            <a:off x="3226676" y="136635"/>
            <a:ext cx="5367969" cy="6721365"/>
          </a:xfrm>
          <a:prstGeom prst="rect">
            <a:avLst/>
          </a:prstGeom>
        </p:spPr>
      </p:pic>
    </p:spTree>
    <p:extLst>
      <p:ext uri="{BB962C8B-B14F-4D97-AF65-F5344CB8AC3E}">
        <p14:creationId xmlns:p14="http://schemas.microsoft.com/office/powerpoint/2010/main" val="81030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E3341-AF66-41F5-9747-FCFC32F7931F}"/>
              </a:ext>
            </a:extLst>
          </p:cNvPr>
          <p:cNvSpPr>
            <a:spLocks noGrp="1"/>
          </p:cNvSpPr>
          <p:nvPr>
            <p:ph type="title"/>
          </p:nvPr>
        </p:nvSpPr>
        <p:spPr/>
        <p:txBody>
          <a:bodyPr/>
          <a:lstStyle/>
          <a:p>
            <a:r>
              <a:rPr lang="en-US" b="0" dirty="0"/>
              <a:t>The UQ Student Strategy</a:t>
            </a:r>
            <a:endParaRPr lang="en-AU" b="0" dirty="0"/>
          </a:p>
        </p:txBody>
      </p:sp>
      <p:graphicFrame>
        <p:nvGraphicFramePr>
          <p:cNvPr id="5" name="Content Placeholder 4">
            <a:extLst>
              <a:ext uri="{FF2B5EF4-FFF2-40B4-BE49-F238E27FC236}">
                <a16:creationId xmlns:a16="http://schemas.microsoft.com/office/drawing/2014/main" id="{FCCC7396-25AA-49C2-BE86-F813DA114D56}"/>
              </a:ext>
            </a:extLst>
          </p:cNvPr>
          <p:cNvGraphicFramePr>
            <a:graphicFrameLocks noGrp="1"/>
          </p:cNvGraphicFramePr>
          <p:nvPr>
            <p:ph idx="1"/>
            <p:extLst>
              <p:ext uri="{D42A27DB-BD31-4B8C-83A1-F6EECF244321}">
                <p14:modId xmlns:p14="http://schemas.microsoft.com/office/powerpoint/2010/main" val="2005746014"/>
              </p:ext>
            </p:extLst>
          </p:nvPr>
        </p:nvGraphicFramePr>
        <p:xfrm>
          <a:off x="1001059" y="1364283"/>
          <a:ext cx="8141111" cy="5384500"/>
        </p:xfrm>
        <a:graphic>
          <a:graphicData uri="http://schemas.openxmlformats.org/drawingml/2006/table">
            <a:tbl>
              <a:tblPr firstRow="1" bandRow="1">
                <a:tableStyleId>{5C22544A-7EE6-4342-B048-85BDC9FD1C3A}</a:tableStyleId>
              </a:tblPr>
              <a:tblGrid>
                <a:gridCol w="1586362">
                  <a:extLst>
                    <a:ext uri="{9D8B030D-6E8A-4147-A177-3AD203B41FA5}">
                      <a16:colId xmlns:a16="http://schemas.microsoft.com/office/drawing/2014/main" val="3490509927"/>
                    </a:ext>
                  </a:extLst>
                </a:gridCol>
                <a:gridCol w="6554749">
                  <a:extLst>
                    <a:ext uri="{9D8B030D-6E8A-4147-A177-3AD203B41FA5}">
                      <a16:colId xmlns:a16="http://schemas.microsoft.com/office/drawing/2014/main" val="3079274301"/>
                    </a:ext>
                  </a:extLst>
                </a:gridCol>
              </a:tblGrid>
              <a:tr h="53845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0000" b="1" dirty="0">
                          <a:solidFill>
                            <a:srgbClr val="7030A0"/>
                          </a:solidFill>
                          <a:latin typeface="Times New Roman" panose="02020603050405020304" pitchFamily="18" charset="0"/>
                          <a:cs typeface="Times New Roman" panose="02020603050405020304" pitchFamily="18" charset="0"/>
                        </a:rPr>
                        <a:t>“</a:t>
                      </a:r>
                      <a:endParaRPr lang="en-AU" sz="20000" b="1" dirty="0">
                        <a:solidFill>
                          <a:srgbClr val="7030A0"/>
                        </a:solidFill>
                        <a:latin typeface="Times New Roman" panose="02020603050405020304" pitchFamily="18" charset="0"/>
                        <a:cs typeface="Times New Roman" panose="02020603050405020304" pitchFamily="18" charset="0"/>
                      </a:endParaRPr>
                    </a:p>
                    <a:p>
                      <a:endParaRPr lang="en-AU" dirty="0">
                        <a:solidFill>
                          <a:srgbClr val="7030A0"/>
                        </a:solidFill>
                      </a:endParaRPr>
                    </a:p>
                  </a:txBody>
                  <a:tcPr>
                    <a:noFill/>
                  </a:tcPr>
                </a:tc>
                <a:tc>
                  <a:txBody>
                    <a:bodyPr/>
                    <a:lstStyle/>
                    <a:p>
                      <a:endParaRPr lang="en-US" dirty="0">
                        <a:solidFill>
                          <a:srgbClr val="7030A0"/>
                        </a:solidFill>
                      </a:endParaRPr>
                    </a:p>
                    <a:p>
                      <a:endParaRPr lang="en-US" sz="3200" b="0" dirty="0">
                        <a:solidFill>
                          <a:srgbClr val="7030A0"/>
                        </a:solidFill>
                      </a:endParaRPr>
                    </a:p>
                    <a:p>
                      <a:r>
                        <a:rPr lang="en-US" sz="3000" b="0" dirty="0">
                          <a:solidFill>
                            <a:srgbClr val="7030A0"/>
                          </a:solidFill>
                        </a:rPr>
                        <a:t>Digital technologies have fundamentally altered the way we live and work. They have broken down barriers and given rise to a wave of new job titles, a growing virtual workforce and an explosion in personalized online services – all of which are having a profound impact on what and how we choose to learn.</a:t>
                      </a:r>
                    </a:p>
                  </a:txBody>
                  <a:tcPr>
                    <a:noFill/>
                  </a:tcPr>
                </a:tc>
                <a:extLst>
                  <a:ext uri="{0D108BD9-81ED-4DB2-BD59-A6C34878D82A}">
                    <a16:rowId xmlns:a16="http://schemas.microsoft.com/office/drawing/2014/main" val="1565202614"/>
                  </a:ext>
                </a:extLst>
              </a:tr>
            </a:tbl>
          </a:graphicData>
        </a:graphic>
      </p:graphicFrame>
    </p:spTree>
    <p:extLst>
      <p:ext uri="{BB962C8B-B14F-4D97-AF65-F5344CB8AC3E}">
        <p14:creationId xmlns:p14="http://schemas.microsoft.com/office/powerpoint/2010/main" val="208928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88A7-0050-45D2-B589-83B20F5A08D5}"/>
              </a:ext>
            </a:extLst>
          </p:cNvPr>
          <p:cNvSpPr>
            <a:spLocks noGrp="1"/>
          </p:cNvSpPr>
          <p:nvPr>
            <p:ph type="title"/>
          </p:nvPr>
        </p:nvSpPr>
        <p:spPr/>
        <p:txBody>
          <a:bodyPr/>
          <a:lstStyle/>
          <a:p>
            <a:r>
              <a:rPr lang="en-AU" dirty="0"/>
              <a:t>Overview</a:t>
            </a:r>
          </a:p>
        </p:txBody>
      </p:sp>
      <p:sp>
        <p:nvSpPr>
          <p:cNvPr id="3" name="Content Placeholder 2">
            <a:extLst>
              <a:ext uri="{FF2B5EF4-FFF2-40B4-BE49-F238E27FC236}">
                <a16:creationId xmlns:a16="http://schemas.microsoft.com/office/drawing/2014/main" id="{7DDFFC7E-2B3F-461B-A7B7-C76ECC886046}"/>
              </a:ext>
            </a:extLst>
          </p:cNvPr>
          <p:cNvSpPr>
            <a:spLocks noGrp="1"/>
          </p:cNvSpPr>
          <p:nvPr>
            <p:ph idx="1"/>
          </p:nvPr>
        </p:nvSpPr>
        <p:spPr>
          <a:xfrm>
            <a:off x="872359" y="1526903"/>
            <a:ext cx="10499834" cy="4810835"/>
          </a:xfrm>
        </p:spPr>
        <p:txBody>
          <a:bodyPr>
            <a:normAutofit/>
          </a:bodyPr>
          <a:lstStyle/>
          <a:p>
            <a:r>
              <a:rPr lang="en-AU" dirty="0"/>
              <a:t>What do we mean by ‘digital disruption’?</a:t>
            </a:r>
          </a:p>
          <a:p>
            <a:r>
              <a:rPr lang="en-AU" dirty="0"/>
              <a:t>What might this mean to the future workforce?</a:t>
            </a:r>
          </a:p>
          <a:p>
            <a:r>
              <a:rPr lang="en-AU" dirty="0"/>
              <a:t>Where does digital literacy fit in?</a:t>
            </a:r>
          </a:p>
          <a:p>
            <a:pPr lvl="1"/>
            <a:r>
              <a:rPr lang="en-AU" dirty="0"/>
              <a:t>What do we actually understand as ‘digital literacy’?</a:t>
            </a:r>
          </a:p>
          <a:p>
            <a:r>
              <a:rPr lang="en-AU" dirty="0"/>
              <a:t>What is happening at UQ?</a:t>
            </a:r>
          </a:p>
          <a:p>
            <a:pPr lvl="1"/>
            <a:r>
              <a:rPr lang="en-AU" dirty="0"/>
              <a:t>The UQ Student Strategy</a:t>
            </a:r>
          </a:p>
          <a:p>
            <a:r>
              <a:rPr lang="en-AU" dirty="0"/>
              <a:t>What is happening in UQ Library?</a:t>
            </a:r>
          </a:p>
          <a:p>
            <a:pPr lvl="1"/>
            <a:r>
              <a:rPr lang="en-AU" dirty="0"/>
              <a:t>UQL Strategic Framework for Information and Digital Literacy</a:t>
            </a:r>
          </a:p>
          <a:p>
            <a:r>
              <a:rPr lang="en-AU" dirty="0"/>
              <a:t>How can we all work together to build a successful future?</a:t>
            </a:r>
          </a:p>
          <a:p>
            <a:endParaRPr lang="en-AU" dirty="0"/>
          </a:p>
        </p:txBody>
      </p:sp>
    </p:spTree>
    <p:extLst>
      <p:ext uri="{BB962C8B-B14F-4D97-AF65-F5344CB8AC3E}">
        <p14:creationId xmlns:p14="http://schemas.microsoft.com/office/powerpoint/2010/main" val="270508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15439" t="18354" r="14367" b="18446"/>
          <a:stretch/>
        </p:blipFill>
        <p:spPr>
          <a:xfrm>
            <a:off x="1498733" y="1642531"/>
            <a:ext cx="9335844" cy="4728138"/>
          </a:xfrm>
          <a:prstGeom prst="rect">
            <a:avLst/>
          </a:prstGeom>
        </p:spPr>
      </p:pic>
      <p:sp>
        <p:nvSpPr>
          <p:cNvPr id="3" name="TextBox 2"/>
          <p:cNvSpPr txBox="1"/>
          <p:nvPr/>
        </p:nvSpPr>
        <p:spPr>
          <a:xfrm>
            <a:off x="630866" y="635667"/>
            <a:ext cx="9544492" cy="707886"/>
          </a:xfrm>
          <a:prstGeom prst="rect">
            <a:avLst/>
          </a:prstGeom>
          <a:noFill/>
        </p:spPr>
        <p:txBody>
          <a:bodyPr wrap="square" rtlCol="0">
            <a:spAutoFit/>
          </a:bodyPr>
          <a:lstStyle/>
          <a:p>
            <a:r>
              <a:rPr lang="en-AU" sz="4000" dirty="0">
                <a:solidFill>
                  <a:srgbClr val="7030A0"/>
                </a:solidFill>
              </a:rPr>
              <a:t>Key strategies</a:t>
            </a:r>
          </a:p>
        </p:txBody>
      </p:sp>
    </p:spTree>
    <p:extLst>
      <p:ext uri="{BB962C8B-B14F-4D97-AF65-F5344CB8AC3E}">
        <p14:creationId xmlns:p14="http://schemas.microsoft.com/office/powerpoint/2010/main" val="2296855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E3341-AF66-41F5-9747-FCFC32F7931F}"/>
              </a:ext>
            </a:extLst>
          </p:cNvPr>
          <p:cNvSpPr>
            <a:spLocks noGrp="1"/>
          </p:cNvSpPr>
          <p:nvPr>
            <p:ph type="title"/>
          </p:nvPr>
        </p:nvSpPr>
        <p:spPr>
          <a:xfrm>
            <a:off x="758456" y="486186"/>
            <a:ext cx="10972800" cy="717924"/>
          </a:xfrm>
        </p:spPr>
        <p:txBody>
          <a:bodyPr/>
          <a:lstStyle/>
          <a:p>
            <a:r>
              <a:rPr lang="en-US" b="0" dirty="0"/>
              <a:t>The role of UQ Library</a:t>
            </a:r>
            <a:endParaRPr lang="en-AU" b="0" dirty="0"/>
          </a:p>
        </p:txBody>
      </p:sp>
      <p:graphicFrame>
        <p:nvGraphicFramePr>
          <p:cNvPr id="5" name="Content Placeholder 4">
            <a:extLst>
              <a:ext uri="{FF2B5EF4-FFF2-40B4-BE49-F238E27FC236}">
                <a16:creationId xmlns:a16="http://schemas.microsoft.com/office/drawing/2014/main" id="{FCCC7396-25AA-49C2-BE86-F813DA114D56}"/>
              </a:ext>
            </a:extLst>
          </p:cNvPr>
          <p:cNvGraphicFramePr>
            <a:graphicFrameLocks noGrp="1"/>
          </p:cNvGraphicFramePr>
          <p:nvPr>
            <p:ph idx="1"/>
            <p:extLst>
              <p:ext uri="{D42A27DB-BD31-4B8C-83A1-F6EECF244321}">
                <p14:modId xmlns:p14="http://schemas.microsoft.com/office/powerpoint/2010/main" val="236768714"/>
              </p:ext>
            </p:extLst>
          </p:nvPr>
        </p:nvGraphicFramePr>
        <p:xfrm>
          <a:off x="758456" y="1099209"/>
          <a:ext cx="8991600" cy="5384500"/>
        </p:xfrm>
        <a:graphic>
          <a:graphicData uri="http://schemas.openxmlformats.org/drawingml/2006/table">
            <a:tbl>
              <a:tblPr firstRow="1" bandRow="1">
                <a:tableStyleId>{5C22544A-7EE6-4342-B048-85BDC9FD1C3A}</a:tableStyleId>
              </a:tblPr>
              <a:tblGrid>
                <a:gridCol w="1752086">
                  <a:extLst>
                    <a:ext uri="{9D8B030D-6E8A-4147-A177-3AD203B41FA5}">
                      <a16:colId xmlns:a16="http://schemas.microsoft.com/office/drawing/2014/main" val="3490509927"/>
                    </a:ext>
                  </a:extLst>
                </a:gridCol>
                <a:gridCol w="7239514">
                  <a:extLst>
                    <a:ext uri="{9D8B030D-6E8A-4147-A177-3AD203B41FA5}">
                      <a16:colId xmlns:a16="http://schemas.microsoft.com/office/drawing/2014/main" val="3079274301"/>
                    </a:ext>
                  </a:extLst>
                </a:gridCol>
              </a:tblGrid>
              <a:tr h="53845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0000" b="0" dirty="0">
                          <a:solidFill>
                            <a:srgbClr val="7030A0"/>
                          </a:solidFill>
                          <a:latin typeface="Times New Roman" panose="02020603050405020304" pitchFamily="18" charset="0"/>
                          <a:cs typeface="Times New Roman" panose="02020603050405020304" pitchFamily="18" charset="0"/>
                        </a:rPr>
                        <a:t>“</a:t>
                      </a:r>
                      <a:endParaRPr lang="en-AU" sz="20000" b="0" dirty="0">
                        <a:solidFill>
                          <a:srgbClr val="7030A0"/>
                        </a:solidFill>
                        <a:latin typeface="Times New Roman" panose="02020603050405020304" pitchFamily="18" charset="0"/>
                        <a:cs typeface="Times New Roman" panose="02020603050405020304" pitchFamily="18" charset="0"/>
                      </a:endParaRPr>
                    </a:p>
                    <a:p>
                      <a:endParaRPr lang="en-AU" b="0" dirty="0">
                        <a:solidFill>
                          <a:srgbClr val="7030A0"/>
                        </a:solidFill>
                      </a:endParaRPr>
                    </a:p>
                  </a:txBody>
                  <a:tcPr>
                    <a:noFill/>
                  </a:tcPr>
                </a:tc>
                <a:tc>
                  <a:txBody>
                    <a:bodyPr/>
                    <a:lstStyle/>
                    <a:p>
                      <a:endParaRPr lang="en-US" b="0" dirty="0">
                        <a:solidFill>
                          <a:srgbClr val="7030A0"/>
                        </a:solidFill>
                      </a:endParaRPr>
                    </a:p>
                    <a:p>
                      <a:endParaRPr lang="en-US" sz="3200" b="0" dirty="0">
                        <a:solidFill>
                          <a:srgbClr val="7030A0"/>
                        </a:solidFill>
                      </a:endParaRPr>
                    </a:p>
                    <a:p>
                      <a:r>
                        <a:rPr lang="en-AU" sz="2800" b="0" dirty="0">
                          <a:solidFill>
                            <a:srgbClr val="7030A0"/>
                          </a:solidFill>
                        </a:rPr>
                        <a:t>Library staff will strengthen the Library’s role as an essential partner in research, teaching  and scholarly communication. This will be through engagement and collaboration with all  levels </a:t>
                      </a:r>
                      <a:br>
                        <a:rPr lang="en-AU" sz="2800" b="0" dirty="0">
                          <a:solidFill>
                            <a:srgbClr val="7030A0"/>
                          </a:solidFill>
                        </a:rPr>
                      </a:br>
                      <a:r>
                        <a:rPr lang="en-AU" sz="2800" b="0" dirty="0">
                          <a:solidFill>
                            <a:srgbClr val="7030A0"/>
                          </a:solidFill>
                        </a:rPr>
                        <a:t>of the UQ community, at multiple points in </a:t>
                      </a:r>
                      <a:br>
                        <a:rPr lang="en-AU" sz="2800" b="0" dirty="0">
                          <a:solidFill>
                            <a:srgbClr val="7030A0"/>
                          </a:solidFill>
                        </a:rPr>
                      </a:br>
                      <a:r>
                        <a:rPr lang="en-AU" sz="2800" b="0" dirty="0">
                          <a:solidFill>
                            <a:srgbClr val="7030A0"/>
                          </a:solidFill>
                        </a:rPr>
                        <a:t>their research, teaching, learning and publishing. In doing so, we will ensure that the Library supports the University’s strategic  directions.</a:t>
                      </a:r>
                      <a:endParaRPr lang="en-US" sz="2800" b="0" dirty="0">
                        <a:solidFill>
                          <a:srgbClr val="7030A0"/>
                        </a:solidFill>
                      </a:endParaRPr>
                    </a:p>
                  </a:txBody>
                  <a:tcPr>
                    <a:noFill/>
                  </a:tcPr>
                </a:tc>
                <a:extLst>
                  <a:ext uri="{0D108BD9-81ED-4DB2-BD59-A6C34878D82A}">
                    <a16:rowId xmlns:a16="http://schemas.microsoft.com/office/drawing/2014/main" val="1565202614"/>
                  </a:ext>
                </a:extLst>
              </a:tr>
            </a:tbl>
          </a:graphicData>
        </a:graphic>
      </p:graphicFrame>
      <p:sp>
        <p:nvSpPr>
          <p:cNvPr id="3" name="TextBox 2">
            <a:extLst>
              <a:ext uri="{FF2B5EF4-FFF2-40B4-BE49-F238E27FC236}">
                <a16:creationId xmlns:a16="http://schemas.microsoft.com/office/drawing/2014/main" id="{36A60E7C-4392-4515-9975-A3EA872708AD}"/>
              </a:ext>
            </a:extLst>
          </p:cNvPr>
          <p:cNvSpPr txBox="1"/>
          <p:nvPr/>
        </p:nvSpPr>
        <p:spPr>
          <a:xfrm>
            <a:off x="758456" y="6060662"/>
            <a:ext cx="3668232" cy="677108"/>
          </a:xfrm>
          <a:prstGeom prst="rect">
            <a:avLst/>
          </a:prstGeom>
          <a:noFill/>
        </p:spPr>
        <p:txBody>
          <a:bodyPr wrap="square" rtlCol="0">
            <a:spAutoFit/>
          </a:bodyPr>
          <a:lstStyle/>
          <a:p>
            <a:pPr algn="r"/>
            <a:r>
              <a:rPr lang="en-AU" sz="2000" dirty="0"/>
              <a:t>(UQL Strategic Plan 2013-2017)</a:t>
            </a:r>
          </a:p>
          <a:p>
            <a:endParaRPr lang="en-AU" dirty="0"/>
          </a:p>
        </p:txBody>
      </p:sp>
    </p:spTree>
    <p:extLst>
      <p:ext uri="{BB962C8B-B14F-4D97-AF65-F5344CB8AC3E}">
        <p14:creationId xmlns:p14="http://schemas.microsoft.com/office/powerpoint/2010/main" val="521587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8592"/>
            <a:ext cx="10972800" cy="717924"/>
          </a:xfrm>
        </p:spPr>
        <p:txBody>
          <a:bodyPr>
            <a:normAutofit/>
          </a:bodyPr>
          <a:lstStyle/>
          <a:p>
            <a:r>
              <a:rPr lang="en-AU" dirty="0"/>
              <a:t>The strategic value of information &amp; digital literacy</a:t>
            </a:r>
          </a:p>
        </p:txBody>
      </p:sp>
      <p:sp>
        <p:nvSpPr>
          <p:cNvPr id="3" name="Content Placeholder 2"/>
          <p:cNvSpPr>
            <a:spLocks noGrp="1"/>
          </p:cNvSpPr>
          <p:nvPr>
            <p:ph idx="1"/>
          </p:nvPr>
        </p:nvSpPr>
        <p:spPr>
          <a:xfrm>
            <a:off x="489098" y="1536396"/>
            <a:ext cx="10817999" cy="4962727"/>
          </a:xfrm>
        </p:spPr>
        <p:txBody>
          <a:bodyPr>
            <a:normAutofit fontScale="85000" lnSpcReduction="20000"/>
          </a:bodyPr>
          <a:lstStyle/>
          <a:p>
            <a:r>
              <a:rPr lang="en-AU" dirty="0"/>
              <a:t>NMC Horizon Reports</a:t>
            </a:r>
          </a:p>
          <a:p>
            <a:pPr lvl="1"/>
            <a:r>
              <a:rPr lang="en-AU" dirty="0"/>
              <a:t>Watching brief on digital literacies over the years</a:t>
            </a:r>
          </a:p>
          <a:p>
            <a:pPr lvl="1"/>
            <a:r>
              <a:rPr lang="en-AU" dirty="0"/>
              <a:t>Tracking the shift from one-way learning activities to collaborative content creation</a:t>
            </a:r>
          </a:p>
          <a:p>
            <a:pPr lvl="1"/>
            <a:r>
              <a:rPr lang="en-AU" dirty="0"/>
              <a:t>Potential to improve digital literacy viewed as a “solvable challenge” </a:t>
            </a:r>
            <a:r>
              <a:rPr lang="en-AU" sz="1700" dirty="0"/>
              <a:t>(Adams Becker, 2017a, 2017b)</a:t>
            </a:r>
          </a:p>
          <a:p>
            <a:r>
              <a:rPr lang="en-AU" dirty="0"/>
              <a:t>Recent research-focused projects relating to digital literacies in the academic world</a:t>
            </a:r>
          </a:p>
          <a:p>
            <a:pPr lvl="1"/>
            <a:r>
              <a:rPr lang="en-AU" dirty="0"/>
              <a:t>European Union, UNESCO, OECD</a:t>
            </a:r>
          </a:p>
          <a:p>
            <a:pPr lvl="1"/>
            <a:r>
              <a:rPr lang="en-AU" dirty="0"/>
              <a:t>JISC: a number of funded projects, </a:t>
            </a:r>
            <a:r>
              <a:rPr lang="en-AU" dirty="0" err="1"/>
              <a:t>eg</a:t>
            </a:r>
            <a:r>
              <a:rPr lang="en-AU" dirty="0"/>
              <a:t> </a:t>
            </a:r>
            <a:r>
              <a:rPr lang="en-AU" dirty="0" err="1"/>
              <a:t>LLiDA</a:t>
            </a:r>
            <a:r>
              <a:rPr lang="en-AU" dirty="0"/>
              <a:t> (Glasgow), </a:t>
            </a:r>
            <a:r>
              <a:rPr lang="en-AU" dirty="0" err="1"/>
              <a:t>PriDE</a:t>
            </a:r>
            <a:r>
              <a:rPr lang="en-AU" dirty="0"/>
              <a:t> (Bath), The Digital Department (UCL)</a:t>
            </a:r>
          </a:p>
          <a:p>
            <a:pPr lvl="1"/>
            <a:r>
              <a:rPr lang="en-AU" dirty="0"/>
              <a:t>Leeds Metropolitan University, London School of Economics, the Open University</a:t>
            </a:r>
          </a:p>
          <a:p>
            <a:r>
              <a:rPr lang="en-AU" dirty="0"/>
              <a:t>Practical activities</a:t>
            </a:r>
          </a:p>
          <a:p>
            <a:pPr lvl="1"/>
            <a:r>
              <a:rPr lang="en-AU" dirty="0"/>
              <a:t>Deakin University, La Trobe University, University of Adelaide</a:t>
            </a:r>
          </a:p>
          <a:p>
            <a:r>
              <a:rPr lang="en-AU" dirty="0"/>
              <a:t>Research activities</a:t>
            </a:r>
          </a:p>
          <a:p>
            <a:pPr lvl="1"/>
            <a:r>
              <a:rPr lang="en-AU" dirty="0"/>
              <a:t>Jo Coldwell-Neilson, OLT Fellow</a:t>
            </a:r>
          </a:p>
          <a:p>
            <a:pPr lvl="1"/>
            <a:r>
              <a:rPr lang="en-AU" dirty="0"/>
              <a:t>“Fellowship will build a shared understanding of digital literacy. It will develop a digital literacy benchmark for students entering and graduating from Australian higher education (HE) institutions, bridging the gap between school skills (as defined by the Australian National Curriculum) and workplace skills (as demanded by employers)”</a:t>
            </a:r>
          </a:p>
          <a:p>
            <a:pPr lvl="1"/>
            <a:endParaRPr lang="en-AU" dirty="0"/>
          </a:p>
          <a:p>
            <a:pPr lvl="1"/>
            <a:endParaRPr lang="en-AU" dirty="0"/>
          </a:p>
          <a:p>
            <a:pPr lvl="1"/>
            <a:endParaRPr lang="en-AU" dirty="0"/>
          </a:p>
        </p:txBody>
      </p:sp>
    </p:spTree>
    <p:extLst>
      <p:ext uri="{BB962C8B-B14F-4D97-AF65-F5344CB8AC3E}">
        <p14:creationId xmlns:p14="http://schemas.microsoft.com/office/powerpoint/2010/main" val="1785351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Opportunities to build digital capabilities</a:t>
            </a:r>
          </a:p>
        </p:txBody>
      </p:sp>
      <p:sp>
        <p:nvSpPr>
          <p:cNvPr id="3" name="Content Placeholder 2"/>
          <p:cNvSpPr>
            <a:spLocks noGrp="1"/>
          </p:cNvSpPr>
          <p:nvPr>
            <p:ph idx="1"/>
          </p:nvPr>
        </p:nvSpPr>
        <p:spPr>
          <a:xfrm>
            <a:off x="849900" y="1682209"/>
            <a:ext cx="10732500" cy="4807082"/>
          </a:xfrm>
        </p:spPr>
        <p:txBody>
          <a:bodyPr>
            <a:normAutofit lnSpcReduction="10000"/>
          </a:bodyPr>
          <a:lstStyle/>
          <a:p>
            <a:r>
              <a:rPr lang="en-AU" dirty="0"/>
              <a:t>Digital technologies create new opportunities for the collaborative </a:t>
            </a:r>
            <a:br>
              <a:rPr lang="en-AU" dirty="0"/>
            </a:br>
            <a:r>
              <a:rPr lang="en-AU" dirty="0"/>
              <a:t>co-construction of knowledge</a:t>
            </a:r>
          </a:p>
          <a:p>
            <a:r>
              <a:rPr lang="en-AU" dirty="0"/>
              <a:t>The active processes of managing, synthesising and re-purposing data</a:t>
            </a:r>
            <a:br>
              <a:rPr lang="en-AU" dirty="0"/>
            </a:br>
            <a:r>
              <a:rPr lang="en-AU" dirty="0"/>
              <a:t>and information are highly valued</a:t>
            </a:r>
          </a:p>
          <a:p>
            <a:r>
              <a:rPr lang="en-AU" dirty="0"/>
              <a:t>We need a clear understanding of how the ways that students and researchers </a:t>
            </a:r>
            <a:r>
              <a:rPr lang="en-AU" b="1" dirty="0"/>
              <a:t>think, interpret and communicate ideas </a:t>
            </a:r>
            <a:r>
              <a:rPr lang="en-AU" dirty="0"/>
              <a:t>are influenced by their interactions with </a:t>
            </a:r>
            <a:r>
              <a:rPr lang="en-AU" b="1" dirty="0"/>
              <a:t>digital information resources</a:t>
            </a:r>
          </a:p>
          <a:p>
            <a:r>
              <a:rPr lang="en-AU" dirty="0"/>
              <a:t>However – real concerns about a </a:t>
            </a:r>
            <a:r>
              <a:rPr lang="en-AU" b="1" dirty="0"/>
              <a:t>patchwork pattern of information and digital literacy skills</a:t>
            </a:r>
          </a:p>
          <a:p>
            <a:r>
              <a:rPr lang="en-AU" dirty="0"/>
              <a:t>“A </a:t>
            </a:r>
            <a:r>
              <a:rPr lang="en-AU" b="1" dirty="0"/>
              <a:t>university-wide approach</a:t>
            </a:r>
            <a:r>
              <a:rPr lang="en-AU" dirty="0"/>
              <a:t>… which attempts to involve all faculty and students” is recommended                                           </a:t>
            </a:r>
          </a:p>
          <a:p>
            <a:pPr marL="0" indent="0" algn="r">
              <a:buNone/>
            </a:pPr>
            <a:r>
              <a:rPr lang="en-AU" dirty="0"/>
              <a:t>   </a:t>
            </a:r>
            <a:r>
              <a:rPr lang="en-AU" sz="1800" dirty="0"/>
              <a:t> (Alexander et al, 2016, p.11)</a:t>
            </a:r>
          </a:p>
        </p:txBody>
      </p:sp>
    </p:spTree>
    <p:extLst>
      <p:ext uri="{BB962C8B-B14F-4D97-AF65-F5344CB8AC3E}">
        <p14:creationId xmlns:p14="http://schemas.microsoft.com/office/powerpoint/2010/main" val="3572839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02355" y="737568"/>
            <a:ext cx="11795052" cy="1207905"/>
          </a:xfrm>
        </p:spPr>
        <p:txBody>
          <a:bodyPr>
            <a:normAutofit fontScale="90000"/>
          </a:bodyPr>
          <a:lstStyle/>
          <a:p>
            <a:r>
              <a:rPr lang="en-AU" dirty="0"/>
              <a:t>Information and digital literacy  to support the UQ community</a:t>
            </a:r>
          </a:p>
        </p:txBody>
      </p:sp>
      <p:sp>
        <p:nvSpPr>
          <p:cNvPr id="4" name="Content Placeholder 3"/>
          <p:cNvSpPr>
            <a:spLocks noGrp="1"/>
          </p:cNvSpPr>
          <p:nvPr>
            <p:ph idx="1"/>
          </p:nvPr>
        </p:nvSpPr>
        <p:spPr>
          <a:xfrm>
            <a:off x="1721323" y="2262627"/>
            <a:ext cx="9377602" cy="4058825"/>
          </a:xfrm>
        </p:spPr>
        <p:txBody>
          <a:bodyPr>
            <a:normAutofit/>
          </a:bodyPr>
          <a:lstStyle/>
          <a:p>
            <a:endParaRPr lang="en-AU" dirty="0"/>
          </a:p>
          <a:p>
            <a:pPr marL="0" indent="0">
              <a:buNone/>
            </a:pPr>
            <a:r>
              <a:rPr lang="en-AU" sz="3000" dirty="0">
                <a:solidFill>
                  <a:srgbClr val="7030A0"/>
                </a:solidFill>
              </a:rPr>
              <a:t>The vision: </a:t>
            </a:r>
            <a:br>
              <a:rPr lang="en-AU" sz="3000" dirty="0">
                <a:solidFill>
                  <a:srgbClr val="7030A0"/>
                </a:solidFill>
              </a:rPr>
            </a:br>
            <a:endParaRPr lang="en-AU" sz="3000" dirty="0">
              <a:solidFill>
                <a:srgbClr val="7030A0"/>
              </a:solidFill>
            </a:endParaRPr>
          </a:p>
          <a:p>
            <a:pPr marL="0" indent="0">
              <a:buNone/>
            </a:pPr>
            <a:r>
              <a:rPr lang="en-US" sz="3000" dirty="0"/>
              <a:t>A</a:t>
            </a:r>
            <a:r>
              <a:rPr lang="en-AU" sz="3000" dirty="0" err="1"/>
              <a:t>ll</a:t>
            </a:r>
            <a:r>
              <a:rPr lang="en-AU" sz="3000" dirty="0"/>
              <a:t> members of the UQ community will develop the </a:t>
            </a:r>
            <a:br>
              <a:rPr lang="en-AU" sz="3000" dirty="0"/>
            </a:br>
            <a:r>
              <a:rPr lang="en-AU" sz="3000" dirty="0"/>
              <a:t>information and digital literacy skills they need to </a:t>
            </a:r>
            <a:br>
              <a:rPr lang="en-AU" sz="3000" dirty="0"/>
            </a:br>
            <a:r>
              <a:rPr lang="en-AU" sz="3000" dirty="0"/>
              <a:t>thrive and lead throughout their personal, academic, professional and civic lives</a:t>
            </a:r>
          </a:p>
        </p:txBody>
      </p:sp>
    </p:spTree>
    <p:extLst>
      <p:ext uri="{BB962C8B-B14F-4D97-AF65-F5344CB8AC3E}">
        <p14:creationId xmlns:p14="http://schemas.microsoft.com/office/powerpoint/2010/main" val="1623123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Our changing understanding of ‘information literacy’</a:t>
            </a:r>
          </a:p>
        </p:txBody>
      </p:sp>
      <p:sp>
        <p:nvSpPr>
          <p:cNvPr id="3" name="Content Placeholder 2"/>
          <p:cNvSpPr>
            <a:spLocks noGrp="1"/>
          </p:cNvSpPr>
          <p:nvPr>
            <p:ph idx="1"/>
          </p:nvPr>
        </p:nvSpPr>
        <p:spPr/>
        <p:txBody>
          <a:bodyPr/>
          <a:lstStyle/>
          <a:p>
            <a:r>
              <a:rPr lang="en-AU" sz="2200" dirty="0"/>
              <a:t>2000  Association of College and Research Libraries (ACRL): Information Literacy Standards</a:t>
            </a:r>
          </a:p>
          <a:p>
            <a:r>
              <a:rPr lang="en-AU" sz="2200" dirty="0"/>
              <a:t>2004  Australian and New Zealand Information Literacy Framework</a:t>
            </a:r>
          </a:p>
          <a:p>
            <a:endParaRPr lang="en-AU" dirty="0"/>
          </a:p>
          <a:p>
            <a:endParaRPr lang="en-AU" dirty="0"/>
          </a:p>
        </p:txBody>
      </p:sp>
      <p:pic>
        <p:nvPicPr>
          <p:cNvPr id="4" name="Picture 3" descr="http://i.ytimg.com/vi/1ronp6Iue9w/maxresdefault.jpg"/>
          <p:cNvPicPr/>
          <p:nvPr/>
        </p:nvPicPr>
        <p:blipFill rotWithShape="1">
          <a:blip r:embed="rId2">
            <a:extLst>
              <a:ext uri="{28A0092B-C50C-407E-A947-70E740481C1C}">
                <a14:useLocalDpi xmlns:a14="http://schemas.microsoft.com/office/drawing/2010/main" val="0"/>
              </a:ext>
            </a:extLst>
          </a:blip>
          <a:srcRect l="727" t="12556" r="-727" b="13171"/>
          <a:stretch/>
        </p:blipFill>
        <p:spPr bwMode="auto">
          <a:xfrm>
            <a:off x="1692331" y="2949679"/>
            <a:ext cx="8276396" cy="3198545"/>
          </a:xfrm>
          <a:prstGeom prst="rect">
            <a:avLst/>
          </a:prstGeom>
          <a:noFill/>
          <a:ln>
            <a:noFill/>
          </a:ln>
        </p:spPr>
      </p:pic>
      <p:sp>
        <p:nvSpPr>
          <p:cNvPr id="5" name="TextBox 4"/>
          <p:cNvSpPr txBox="1"/>
          <p:nvPr/>
        </p:nvSpPr>
        <p:spPr>
          <a:xfrm>
            <a:off x="9409470" y="6266212"/>
            <a:ext cx="2871020" cy="307777"/>
          </a:xfrm>
          <a:prstGeom prst="rect">
            <a:avLst/>
          </a:prstGeom>
          <a:noFill/>
        </p:spPr>
        <p:txBody>
          <a:bodyPr wrap="square" rtlCol="0">
            <a:spAutoFit/>
          </a:bodyPr>
          <a:lstStyle/>
          <a:p>
            <a:r>
              <a:rPr lang="en-AU" sz="1400" dirty="0"/>
              <a:t>Image: </a:t>
            </a:r>
            <a:r>
              <a:rPr lang="en-AU" sz="1400" dirty="0">
                <a:hlinkClick r:id="rId3"/>
              </a:rPr>
              <a:t>www.melangeinfo.com</a:t>
            </a:r>
            <a:endParaRPr lang="en-AU" sz="1400" dirty="0"/>
          </a:p>
        </p:txBody>
      </p:sp>
    </p:spTree>
    <p:extLst>
      <p:ext uri="{BB962C8B-B14F-4D97-AF65-F5344CB8AC3E}">
        <p14:creationId xmlns:p14="http://schemas.microsoft.com/office/powerpoint/2010/main" val="4133003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Cloud 20"/>
          <p:cNvSpPr/>
          <p:nvPr/>
        </p:nvSpPr>
        <p:spPr>
          <a:xfrm>
            <a:off x="350874" y="157654"/>
            <a:ext cx="11578368" cy="6455797"/>
          </a:xfrm>
          <a:prstGeom prst="cloud">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Graphic 1" descr="Unlock"/>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64495" y="990319"/>
            <a:ext cx="914400" cy="914400"/>
          </a:xfrm>
          <a:prstGeom prst="rect">
            <a:avLst/>
          </a:prstGeom>
        </p:spPr>
      </p:pic>
      <p:pic>
        <p:nvPicPr>
          <p:cNvPr id="3" name="Graphic 2" descr="Group"/>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7643" y="1079524"/>
            <a:ext cx="1361007" cy="1361007"/>
          </a:xfrm>
          <a:prstGeom prst="rect">
            <a:avLst/>
          </a:prstGeom>
        </p:spPr>
      </p:pic>
      <p:pic>
        <p:nvPicPr>
          <p:cNvPr id="4" name="Graphic 3" descr="Books"/>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8437" y="1151871"/>
            <a:ext cx="1316119" cy="1316119"/>
          </a:xfrm>
          <a:prstGeom prst="rect">
            <a:avLst/>
          </a:prstGeom>
        </p:spPr>
      </p:pic>
      <p:pic>
        <p:nvPicPr>
          <p:cNvPr id="5" name="Graphic 4" descr="Newspape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2917" y="2530263"/>
            <a:ext cx="1201927" cy="1201927"/>
          </a:xfrm>
          <a:prstGeom prst="rect">
            <a:avLst/>
          </a:prstGeom>
        </p:spPr>
      </p:pic>
      <p:pic>
        <p:nvPicPr>
          <p:cNvPr id="6" name="Graphic 5" descr="Network"/>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7012" y="2075194"/>
            <a:ext cx="914400" cy="914400"/>
          </a:xfrm>
          <a:prstGeom prst="rect">
            <a:avLst/>
          </a:prstGeom>
        </p:spPr>
      </p:pic>
      <p:pic>
        <p:nvPicPr>
          <p:cNvPr id="7" name="Graphic 6" descr="Satellite dish"/>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35554" y="2978259"/>
            <a:ext cx="1179330" cy="1179330"/>
          </a:xfrm>
          <a:prstGeom prst="rect">
            <a:avLst/>
          </a:prstGeom>
        </p:spPr>
      </p:pic>
      <p:pic>
        <p:nvPicPr>
          <p:cNvPr id="10" name="Picture 9" descr="http://0.tqn.com/d/photography/1/S/E/i/-/-/copyright-symbol.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V="1">
            <a:off x="819786" y="2809949"/>
            <a:ext cx="584616" cy="642556"/>
          </a:xfrm>
          <a:prstGeom prst="rect">
            <a:avLst/>
          </a:prstGeom>
          <a:noFill/>
          <a:ln>
            <a:noFill/>
          </a:ln>
        </p:spPr>
      </p:pic>
      <p:pic>
        <p:nvPicPr>
          <p:cNvPr id="13" name="Graphic 12" descr="Meeti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01597" y="704061"/>
            <a:ext cx="1345455" cy="1345455"/>
          </a:xfrm>
          <a:prstGeom prst="rect">
            <a:avLst/>
          </a:prstGeom>
        </p:spPr>
      </p:pic>
      <p:pic>
        <p:nvPicPr>
          <p:cNvPr id="14" name="Graphic 13" descr="Database"/>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48290" y="2978259"/>
            <a:ext cx="1159026" cy="1159026"/>
          </a:xfrm>
          <a:prstGeom prst="rect">
            <a:avLst/>
          </a:prstGeom>
        </p:spPr>
      </p:pic>
      <p:pic>
        <p:nvPicPr>
          <p:cNvPr id="3074" name="Picture 2" descr="https://s-media-cache-ak0.pinimg.com/736x/82/56/b2/8256b29981b86d7dbe2f2444677ac69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15344" y="3398463"/>
            <a:ext cx="1553646" cy="20072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c1353547.r47.cf3.rackcdn.com/images/pages/free_submission/new/intro-searchengines@2x.pn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14154" y="3663185"/>
            <a:ext cx="2807214" cy="2191077"/>
          </a:xfrm>
          <a:prstGeom prst="rect">
            <a:avLst/>
          </a:prstGeom>
          <a:noFill/>
          <a:ln>
            <a:noFill/>
          </a:ln>
        </p:spPr>
      </p:pic>
      <p:pic>
        <p:nvPicPr>
          <p:cNvPr id="15" name="Graphic 14" descr="Open Book"/>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73459" y="690965"/>
            <a:ext cx="1347909" cy="1347909"/>
          </a:xfrm>
          <a:prstGeom prst="rect">
            <a:avLst/>
          </a:prstGeom>
        </p:spPr>
      </p:pic>
      <p:pic>
        <p:nvPicPr>
          <p:cNvPr id="17" name="Graphic 16" descr="Download from cloud"/>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00443" y="2530263"/>
            <a:ext cx="914400" cy="914400"/>
          </a:xfrm>
          <a:prstGeom prst="rect">
            <a:avLst/>
          </a:prstGeom>
        </p:spPr>
      </p:pic>
      <p:pic>
        <p:nvPicPr>
          <p:cNvPr id="18" name="Graphic 17" descr="Coins"/>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36918" y="2216827"/>
            <a:ext cx="914400" cy="914400"/>
          </a:xfrm>
          <a:prstGeom prst="rect">
            <a:avLst/>
          </a:prstGeom>
        </p:spPr>
      </p:pic>
      <p:pic>
        <p:nvPicPr>
          <p:cNvPr id="19" name="Graphic 18" descr="Books on Shelf"/>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89271" y="2036067"/>
            <a:ext cx="1198002" cy="1198002"/>
          </a:xfrm>
          <a:prstGeom prst="rect">
            <a:avLst/>
          </a:prstGeom>
        </p:spPr>
      </p:pic>
      <p:pic>
        <p:nvPicPr>
          <p:cNvPr id="20" name="Graphic 19" descr="Compute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flipV="1">
            <a:off x="8184215" y="4137285"/>
            <a:ext cx="1028577" cy="1265933"/>
          </a:xfrm>
          <a:prstGeom prst="rect">
            <a:avLst/>
          </a:prstGeom>
        </p:spPr>
      </p:pic>
      <p:pic>
        <p:nvPicPr>
          <p:cNvPr id="24" name="Picture 23" descr="https://image.freepik.com/free-icon/academic_318-23470.jpg"/>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475638" y="5139559"/>
            <a:ext cx="1535857" cy="1582770"/>
          </a:xfrm>
          <a:prstGeom prst="rect">
            <a:avLst/>
          </a:prstGeom>
          <a:solidFill>
            <a:schemeClr val="bg1">
              <a:lumMod val="65000"/>
            </a:schemeClr>
          </a:solidFill>
          <a:ln>
            <a:noFill/>
          </a:ln>
        </p:spPr>
      </p:pic>
    </p:spTree>
    <p:extLst>
      <p:ext uri="{BB962C8B-B14F-4D97-AF65-F5344CB8AC3E}">
        <p14:creationId xmlns:p14="http://schemas.microsoft.com/office/powerpoint/2010/main" val="114161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lh6.googleusercontent.com/-SfGZNa3oxsc/TWo4LWpuQgI/AAAAAAAAACs/mKGj_2DJST8/s1600/illandsca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724" y="98212"/>
            <a:ext cx="9986142" cy="66308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8225" y="6359703"/>
            <a:ext cx="2712377" cy="369332"/>
          </a:xfrm>
          <a:prstGeom prst="rect">
            <a:avLst/>
          </a:prstGeom>
          <a:noFill/>
        </p:spPr>
        <p:txBody>
          <a:bodyPr wrap="square" rtlCol="0">
            <a:spAutoFit/>
          </a:bodyPr>
          <a:lstStyle/>
          <a:p>
            <a:r>
              <a:rPr lang="en-AU" dirty="0"/>
              <a:t>Image: </a:t>
            </a:r>
            <a:r>
              <a:rPr lang="en-AU" dirty="0">
                <a:hlinkClick r:id="rId3"/>
              </a:rPr>
              <a:t>Moira Bent</a:t>
            </a:r>
            <a:endParaRPr lang="en-AU" dirty="0"/>
          </a:p>
        </p:txBody>
      </p:sp>
      <p:sp>
        <p:nvSpPr>
          <p:cNvPr id="2" name="TextBox 1"/>
          <p:cNvSpPr txBox="1"/>
          <p:nvPr/>
        </p:nvSpPr>
        <p:spPr>
          <a:xfrm>
            <a:off x="308225" y="334296"/>
            <a:ext cx="3349375" cy="492443"/>
          </a:xfrm>
          <a:prstGeom prst="rect">
            <a:avLst/>
          </a:prstGeom>
          <a:noFill/>
        </p:spPr>
        <p:txBody>
          <a:bodyPr wrap="square" rtlCol="0">
            <a:spAutoFit/>
          </a:bodyPr>
          <a:lstStyle/>
          <a:p>
            <a:r>
              <a:rPr lang="en-AU" sz="2600" dirty="0">
                <a:solidFill>
                  <a:srgbClr val="7030A0"/>
                </a:solidFill>
              </a:rPr>
              <a:t>Cognitive elements</a:t>
            </a:r>
          </a:p>
        </p:txBody>
      </p:sp>
    </p:spTree>
    <p:extLst>
      <p:ext uri="{BB962C8B-B14F-4D97-AF65-F5344CB8AC3E}">
        <p14:creationId xmlns:p14="http://schemas.microsoft.com/office/powerpoint/2010/main" val="2046573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www.tonybates.ca/wp-content/uploads/Personal-learning-environment-2-Janson-Hews-e1456172033305.jpg"/>
          <p:cNvPicPr>
            <a:picLocks noChangeAspect="1" noChangeArrowheads="1"/>
          </p:cNvPicPr>
          <p:nvPr/>
        </p:nvPicPr>
        <p:blipFill rotWithShape="1">
          <a:blip r:embed="rId2">
            <a:extLst>
              <a:ext uri="{28A0092B-C50C-407E-A947-70E740481C1C}">
                <a14:useLocalDpi xmlns:a14="http://schemas.microsoft.com/office/drawing/2010/main" val="0"/>
              </a:ext>
            </a:extLst>
          </a:blip>
          <a:srcRect b="1805"/>
          <a:stretch/>
        </p:blipFill>
        <p:spPr bwMode="auto">
          <a:xfrm>
            <a:off x="3215148" y="442452"/>
            <a:ext cx="8538621" cy="62477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1723" y="6223819"/>
            <a:ext cx="2212257" cy="369332"/>
          </a:xfrm>
          <a:prstGeom prst="rect">
            <a:avLst/>
          </a:prstGeom>
          <a:noFill/>
        </p:spPr>
        <p:txBody>
          <a:bodyPr wrap="square" rtlCol="0">
            <a:spAutoFit/>
          </a:bodyPr>
          <a:lstStyle/>
          <a:p>
            <a:r>
              <a:rPr lang="en-AU" dirty="0"/>
              <a:t>Image: </a:t>
            </a:r>
            <a:r>
              <a:rPr lang="en-AU" dirty="0">
                <a:hlinkClick r:id="rId3"/>
              </a:rPr>
              <a:t>Janson Hews</a:t>
            </a:r>
            <a:endParaRPr lang="en-AU" dirty="0"/>
          </a:p>
        </p:txBody>
      </p:sp>
      <p:sp>
        <p:nvSpPr>
          <p:cNvPr id="3" name="TextBox 2"/>
          <p:cNvSpPr txBox="1"/>
          <p:nvPr/>
        </p:nvSpPr>
        <p:spPr>
          <a:xfrm>
            <a:off x="226142" y="373626"/>
            <a:ext cx="3254477" cy="477054"/>
          </a:xfrm>
          <a:prstGeom prst="rect">
            <a:avLst/>
          </a:prstGeom>
          <a:noFill/>
        </p:spPr>
        <p:txBody>
          <a:bodyPr wrap="square" rtlCol="0">
            <a:spAutoFit/>
          </a:bodyPr>
          <a:lstStyle/>
          <a:p>
            <a:r>
              <a:rPr lang="en-AU" sz="2500" dirty="0">
                <a:solidFill>
                  <a:srgbClr val="7030A0"/>
                </a:solidFill>
              </a:rPr>
              <a:t>Learning environment</a:t>
            </a:r>
          </a:p>
        </p:txBody>
      </p:sp>
    </p:spTree>
    <p:extLst>
      <p:ext uri="{BB962C8B-B14F-4D97-AF65-F5344CB8AC3E}">
        <p14:creationId xmlns:p14="http://schemas.microsoft.com/office/powerpoint/2010/main" val="714648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The central issues</a:t>
            </a:r>
            <a:endParaRPr lang="en-US" dirty="0"/>
          </a:p>
        </p:txBody>
      </p:sp>
      <p:sp>
        <p:nvSpPr>
          <p:cNvPr id="6" name="Content Placeholder 5"/>
          <p:cNvSpPr>
            <a:spLocks noGrp="1"/>
          </p:cNvSpPr>
          <p:nvPr>
            <p:ph idx="1"/>
          </p:nvPr>
        </p:nvSpPr>
        <p:spPr>
          <a:xfrm>
            <a:off x="1198180" y="1657664"/>
            <a:ext cx="10110952" cy="4672373"/>
          </a:xfrm>
        </p:spPr>
        <p:txBody>
          <a:bodyPr>
            <a:normAutofit/>
          </a:bodyPr>
          <a:lstStyle/>
          <a:p>
            <a:r>
              <a:rPr lang="en-AU" dirty="0"/>
              <a:t>Digital literacies represent the capabilities which fit a person for living, learning and working in a digital society </a:t>
            </a:r>
            <a:r>
              <a:rPr lang="en-AU" sz="2000" dirty="0"/>
              <a:t>(JISC, 2015)</a:t>
            </a:r>
          </a:p>
          <a:p>
            <a:r>
              <a:rPr lang="en-AU" dirty="0"/>
              <a:t>The UQ Student Strategy emphasises the impact of digital technologies on life</a:t>
            </a:r>
          </a:p>
          <a:p>
            <a:r>
              <a:rPr lang="en-AU" dirty="0"/>
              <a:t>Employers expect graduates to have well-developed digital capabilities to hit the ground running, and to act as change agents</a:t>
            </a:r>
          </a:p>
          <a:p>
            <a:r>
              <a:rPr lang="en-AU" dirty="0"/>
              <a:t>Universities have the responsibility to develop students who can thrive in the digital world </a:t>
            </a:r>
            <a:endParaRPr lang="en-US" dirty="0"/>
          </a:p>
        </p:txBody>
      </p:sp>
    </p:spTree>
    <p:extLst>
      <p:ext uri="{BB962C8B-B14F-4D97-AF65-F5344CB8AC3E}">
        <p14:creationId xmlns:p14="http://schemas.microsoft.com/office/powerpoint/2010/main" val="63739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72EF7-5D91-4FBE-9D0C-A30B3AE0D427}"/>
              </a:ext>
            </a:extLst>
          </p:cNvPr>
          <p:cNvSpPr>
            <a:spLocks noGrp="1"/>
          </p:cNvSpPr>
          <p:nvPr>
            <p:ph type="title"/>
          </p:nvPr>
        </p:nvSpPr>
        <p:spPr>
          <a:xfrm>
            <a:off x="609600" y="363794"/>
            <a:ext cx="10972800" cy="924233"/>
          </a:xfrm>
        </p:spPr>
        <p:txBody>
          <a:bodyPr>
            <a:noAutofit/>
          </a:bodyPr>
          <a:lstStyle/>
          <a:p>
            <a:r>
              <a:rPr lang="en-AU" dirty="0"/>
              <a:t>So - what are your views?</a:t>
            </a:r>
          </a:p>
        </p:txBody>
      </p:sp>
      <p:sp>
        <p:nvSpPr>
          <p:cNvPr id="5" name="Content Placeholder 4">
            <a:extLst>
              <a:ext uri="{FF2B5EF4-FFF2-40B4-BE49-F238E27FC236}">
                <a16:creationId xmlns:a16="http://schemas.microsoft.com/office/drawing/2014/main" id="{7AB81B66-1713-4CB2-A977-523FA680933C}"/>
              </a:ext>
            </a:extLst>
          </p:cNvPr>
          <p:cNvSpPr>
            <a:spLocks noGrp="1"/>
          </p:cNvSpPr>
          <p:nvPr>
            <p:ph idx="1"/>
          </p:nvPr>
        </p:nvSpPr>
        <p:spPr>
          <a:xfrm>
            <a:off x="1445342" y="1700980"/>
            <a:ext cx="10137058" cy="4689987"/>
          </a:xfrm>
        </p:spPr>
        <p:txBody>
          <a:bodyPr>
            <a:normAutofit/>
          </a:bodyPr>
          <a:lstStyle/>
          <a:p>
            <a:pPr marL="0" indent="0">
              <a:buNone/>
            </a:pPr>
            <a:r>
              <a:rPr lang="en-AU" sz="3500" dirty="0"/>
              <a:t>Do you think ‘digital disruption’ is:</a:t>
            </a:r>
          </a:p>
          <a:p>
            <a:endParaRPr lang="en-AU" sz="3000" dirty="0"/>
          </a:p>
          <a:p>
            <a:r>
              <a:rPr lang="en-AU" sz="3000" dirty="0"/>
              <a:t>Good</a:t>
            </a:r>
          </a:p>
          <a:p>
            <a:endParaRPr lang="en-AU" sz="3000" dirty="0"/>
          </a:p>
          <a:p>
            <a:r>
              <a:rPr lang="en-AU" sz="3000" dirty="0"/>
              <a:t>Bad</a:t>
            </a:r>
          </a:p>
          <a:p>
            <a:endParaRPr lang="en-AU" sz="3000" dirty="0"/>
          </a:p>
          <a:p>
            <a:r>
              <a:rPr lang="en-AU" sz="3000" dirty="0"/>
              <a:t>Fake news?</a:t>
            </a:r>
          </a:p>
        </p:txBody>
      </p:sp>
      <p:pic>
        <p:nvPicPr>
          <p:cNvPr id="1028" name="Picture 4" descr="http://vr-rendez-vous.up.seesaa.net/image/12131340.jpg">
            <a:extLst>
              <a:ext uri="{FF2B5EF4-FFF2-40B4-BE49-F238E27FC236}">
                <a16:creationId xmlns:a16="http://schemas.microsoft.com/office/drawing/2014/main" id="{80EE7801-D3CD-492E-B575-82BE7B532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086" y="2406869"/>
            <a:ext cx="5385769" cy="3566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D4BBB9-584B-4276-A720-7F80F0780229}"/>
              </a:ext>
            </a:extLst>
          </p:cNvPr>
          <p:cNvSpPr txBox="1"/>
          <p:nvPr/>
        </p:nvSpPr>
        <p:spPr>
          <a:xfrm>
            <a:off x="7325710" y="6157589"/>
            <a:ext cx="4719145" cy="369332"/>
          </a:xfrm>
          <a:prstGeom prst="rect">
            <a:avLst/>
          </a:prstGeom>
          <a:noFill/>
        </p:spPr>
        <p:txBody>
          <a:bodyPr wrap="square" rtlCol="0">
            <a:spAutoFit/>
          </a:bodyPr>
          <a:lstStyle/>
          <a:p>
            <a:r>
              <a:rPr lang="en-AU" dirty="0"/>
              <a:t>Image: http://vr-rendez-vous.up.seesaa.net</a:t>
            </a:r>
          </a:p>
        </p:txBody>
      </p:sp>
    </p:spTree>
    <p:extLst>
      <p:ext uri="{BB962C8B-B14F-4D97-AF65-F5344CB8AC3E}">
        <p14:creationId xmlns:p14="http://schemas.microsoft.com/office/powerpoint/2010/main" val="3131356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laboardhe.ie/wp-content/uploads/2017/03/map2.png">
            <a:extLst>
              <a:ext uri="{FF2B5EF4-FFF2-40B4-BE49-F238E27FC236}">
                <a16:creationId xmlns:a16="http://schemas.microsoft.com/office/drawing/2014/main" id="{10EE334B-4959-493C-A13A-BAAD9BBE0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68" y="153714"/>
            <a:ext cx="11592911" cy="6521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2ECDDE-CC66-47C9-8DF3-B4B4F227B0A6}"/>
              </a:ext>
            </a:extLst>
          </p:cNvPr>
          <p:cNvSpPr txBox="1"/>
          <p:nvPr/>
        </p:nvSpPr>
        <p:spPr>
          <a:xfrm>
            <a:off x="788276" y="6211614"/>
            <a:ext cx="3153103" cy="369332"/>
          </a:xfrm>
          <a:prstGeom prst="rect">
            <a:avLst/>
          </a:prstGeom>
          <a:noFill/>
        </p:spPr>
        <p:txBody>
          <a:bodyPr wrap="square" rtlCol="0">
            <a:spAutoFit/>
          </a:bodyPr>
          <a:lstStyle/>
          <a:p>
            <a:r>
              <a:rPr lang="en-AU" dirty="0"/>
              <a:t>Image: </a:t>
            </a:r>
            <a:r>
              <a:rPr lang="en-AU" dirty="0">
                <a:hlinkClick r:id="rId3"/>
              </a:rPr>
              <a:t>allaboardhe.ie</a:t>
            </a:r>
            <a:endParaRPr lang="en-AU" dirty="0"/>
          </a:p>
        </p:txBody>
      </p:sp>
    </p:spTree>
    <p:extLst>
      <p:ext uri="{BB962C8B-B14F-4D97-AF65-F5344CB8AC3E}">
        <p14:creationId xmlns:p14="http://schemas.microsoft.com/office/powerpoint/2010/main" val="4173580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49683" y="1327697"/>
            <a:ext cx="1646438" cy="1646438"/>
          </a:xfrm>
          <a:prstGeom prst="rect">
            <a:avLst/>
          </a:prstGeom>
        </p:spPr>
      </p:pic>
      <p:pic>
        <p:nvPicPr>
          <p:cNvPr id="6" name="Picture 5"/>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79711" y="2575387"/>
            <a:ext cx="1365365" cy="1365365"/>
          </a:xfrm>
          <a:prstGeom prst="rect">
            <a:avLst/>
          </a:prstGeom>
        </p:spPr>
      </p:pic>
      <p:pic>
        <p:nvPicPr>
          <p:cNvPr id="7" name="Picture 6"/>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5185495" y="3809305"/>
            <a:ext cx="1400172" cy="140017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5963" y="3809306"/>
            <a:ext cx="1658389" cy="165838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5893" y="1501056"/>
            <a:ext cx="1432648" cy="143264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5148" y="1220020"/>
            <a:ext cx="1913746" cy="191374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421" y="3998420"/>
            <a:ext cx="1689562" cy="1689562"/>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6032" y="2644726"/>
            <a:ext cx="1300424" cy="1300424"/>
          </a:xfrm>
          <a:prstGeom prst="rect">
            <a:avLst/>
          </a:prstGeom>
        </p:spPr>
      </p:pic>
      <p:sp>
        <p:nvSpPr>
          <p:cNvPr id="2" name="TextBox 1"/>
          <p:cNvSpPr txBox="1"/>
          <p:nvPr/>
        </p:nvSpPr>
        <p:spPr>
          <a:xfrm>
            <a:off x="8226276" y="5723751"/>
            <a:ext cx="2441724" cy="300082"/>
          </a:xfrm>
          <a:prstGeom prst="rect">
            <a:avLst/>
          </a:prstGeom>
          <a:noFill/>
        </p:spPr>
        <p:txBody>
          <a:bodyPr wrap="square" rtlCol="0">
            <a:spAutoFit/>
          </a:bodyPr>
          <a:lstStyle/>
          <a:p>
            <a:r>
              <a:rPr lang="en-AU" sz="1350" dirty="0"/>
              <a:t>Icons from thenounproject.com</a:t>
            </a:r>
            <a:endParaRPr lang="en-US" sz="1350" dirty="0"/>
          </a:p>
        </p:txBody>
      </p:sp>
      <p:sp>
        <p:nvSpPr>
          <p:cNvPr id="3" name="Title 2"/>
          <p:cNvSpPr>
            <a:spLocks noGrp="1"/>
          </p:cNvSpPr>
          <p:nvPr>
            <p:ph type="title"/>
          </p:nvPr>
        </p:nvSpPr>
        <p:spPr>
          <a:xfrm>
            <a:off x="1095152" y="19351"/>
            <a:ext cx="9572847" cy="1143000"/>
          </a:xfrm>
        </p:spPr>
        <p:txBody>
          <a:bodyPr>
            <a:normAutofit/>
          </a:bodyPr>
          <a:lstStyle/>
          <a:p>
            <a:pPr algn="l"/>
            <a:r>
              <a:rPr lang="en-AU" sz="4000" dirty="0">
                <a:solidFill>
                  <a:srgbClr val="7030A0"/>
                </a:solidFill>
              </a:rPr>
              <a:t>In different disciplines and professions?</a:t>
            </a:r>
            <a:endParaRPr lang="en-US" sz="4000" dirty="0">
              <a:solidFill>
                <a:srgbClr val="7030A0"/>
              </a:solidFill>
            </a:endParaRPr>
          </a:p>
        </p:txBody>
      </p:sp>
    </p:spTree>
    <p:extLst>
      <p:ext uri="{BB962C8B-B14F-4D97-AF65-F5344CB8AC3E}">
        <p14:creationId xmlns:p14="http://schemas.microsoft.com/office/powerpoint/2010/main" val="3554687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274638"/>
            <a:ext cx="9838661" cy="1143000"/>
          </a:xfrm>
        </p:spPr>
        <p:txBody>
          <a:bodyPr>
            <a:noAutofit/>
          </a:bodyPr>
          <a:lstStyle/>
          <a:p>
            <a:r>
              <a:rPr lang="en-AU" sz="3700" dirty="0"/>
              <a:t>Are there some common denominators?</a:t>
            </a:r>
            <a:endParaRPr lang="en-US" sz="3700" dirty="0"/>
          </a:p>
        </p:txBody>
      </p:sp>
      <p:sp>
        <p:nvSpPr>
          <p:cNvPr id="3" name="Content Placeholder 2"/>
          <p:cNvSpPr>
            <a:spLocks noGrp="1"/>
          </p:cNvSpPr>
          <p:nvPr>
            <p:ph idx="1"/>
          </p:nvPr>
        </p:nvSpPr>
        <p:spPr>
          <a:xfrm>
            <a:off x="1051034" y="1986455"/>
            <a:ext cx="9890235" cy="4424856"/>
          </a:xfrm>
        </p:spPr>
        <p:txBody>
          <a:bodyPr/>
          <a:lstStyle/>
          <a:p>
            <a:r>
              <a:rPr lang="en-AU" dirty="0"/>
              <a:t>Are there some common, foundational elements of ‘digital literacy’?</a:t>
            </a:r>
          </a:p>
          <a:p>
            <a:endParaRPr lang="en-AU" dirty="0"/>
          </a:p>
          <a:p>
            <a:r>
              <a:rPr lang="en-AU" dirty="0"/>
              <a:t>Is it possible to identify these and distil them into a model or framework?</a:t>
            </a:r>
          </a:p>
          <a:p>
            <a:endParaRPr lang="en-AU" dirty="0"/>
          </a:p>
          <a:p>
            <a:r>
              <a:rPr lang="en-AU" dirty="0"/>
              <a:t>Can a model be used to guide the development of skills across the different disciplines?</a:t>
            </a:r>
            <a:endParaRPr lang="en-US" dirty="0"/>
          </a:p>
        </p:txBody>
      </p:sp>
    </p:spTree>
    <p:extLst>
      <p:ext uri="{BB962C8B-B14F-4D97-AF65-F5344CB8AC3E}">
        <p14:creationId xmlns:p14="http://schemas.microsoft.com/office/powerpoint/2010/main" val="4107482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0280503" y="6268901"/>
            <a:ext cx="1711569" cy="369332"/>
          </a:xfrm>
          <a:prstGeom prst="rect">
            <a:avLst/>
          </a:prstGeom>
          <a:noFill/>
        </p:spPr>
        <p:txBody>
          <a:bodyPr wrap="square" rtlCol="0">
            <a:spAutoFit/>
          </a:bodyPr>
          <a:lstStyle/>
          <a:p>
            <a:r>
              <a:rPr lang="en-AU" dirty="0"/>
              <a:t>(JISC, 2017)</a:t>
            </a:r>
            <a:endParaRPr lang="en-US" dirty="0"/>
          </a:p>
        </p:txBody>
      </p:sp>
      <p:pic>
        <p:nvPicPr>
          <p:cNvPr id="7" name="Picture 6">
            <a:extLst>
              <a:ext uri="{FF2B5EF4-FFF2-40B4-BE49-F238E27FC236}">
                <a16:creationId xmlns:a16="http://schemas.microsoft.com/office/drawing/2014/main" id="{D3CC1894-2485-402A-AF67-EB6710FC3775}"/>
              </a:ext>
            </a:extLst>
          </p:cNvPr>
          <p:cNvPicPr/>
          <p:nvPr/>
        </p:nvPicPr>
        <p:blipFill rotWithShape="1">
          <a:blip r:embed="rId2"/>
          <a:srcRect l="33902" t="40772" r="33969" b="13335"/>
          <a:stretch/>
        </p:blipFill>
        <p:spPr bwMode="auto">
          <a:xfrm>
            <a:off x="1313793" y="126124"/>
            <a:ext cx="8324193" cy="66110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898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srcRect l="27725" t="30216" r="42308" b="7069"/>
          <a:stretch/>
        </p:blipFill>
        <p:spPr bwMode="auto">
          <a:xfrm>
            <a:off x="6440129" y="147484"/>
            <a:ext cx="5491316" cy="6710516"/>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3"/>
          <a:srcRect l="26122" t="11687" r="41026" b="11631"/>
          <a:stretch/>
        </p:blipFill>
        <p:spPr bwMode="auto">
          <a:xfrm>
            <a:off x="609599" y="0"/>
            <a:ext cx="5230761"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2180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59" y="193931"/>
            <a:ext cx="10972800" cy="717924"/>
          </a:xfrm>
        </p:spPr>
        <p:txBody>
          <a:bodyPr/>
          <a:lstStyle/>
          <a:p>
            <a:r>
              <a:rPr lang="en-AU" dirty="0"/>
              <a:t>Current initiatives at UQ Library</a:t>
            </a:r>
          </a:p>
        </p:txBody>
      </p:sp>
      <p:sp>
        <p:nvSpPr>
          <p:cNvPr id="3" name="Content Placeholder 2"/>
          <p:cNvSpPr>
            <a:spLocks noGrp="1"/>
          </p:cNvSpPr>
          <p:nvPr>
            <p:ph idx="1"/>
          </p:nvPr>
        </p:nvSpPr>
        <p:spPr>
          <a:xfrm>
            <a:off x="567559" y="1275360"/>
            <a:ext cx="10777021" cy="5582639"/>
          </a:xfrm>
        </p:spPr>
        <p:txBody>
          <a:bodyPr>
            <a:normAutofit fontScale="92500" lnSpcReduction="20000"/>
          </a:bodyPr>
          <a:lstStyle/>
          <a:p>
            <a:r>
              <a:rPr lang="en-AU" dirty="0"/>
              <a:t>Collaboration</a:t>
            </a:r>
          </a:p>
          <a:p>
            <a:pPr lvl="1"/>
            <a:r>
              <a:rPr lang="en-AU" dirty="0"/>
              <a:t>eLearning co-located with IDL team</a:t>
            </a:r>
          </a:p>
          <a:p>
            <a:pPr lvl="1"/>
            <a:r>
              <a:rPr lang="en-AU" dirty="0"/>
              <a:t>Online learning resources: </a:t>
            </a:r>
            <a:r>
              <a:rPr lang="en-AU" dirty="0" err="1"/>
              <a:t>ITaLI</a:t>
            </a:r>
            <a:r>
              <a:rPr lang="en-AU" dirty="0"/>
              <a:t>, Graduate School, Student Services, faculty librarians</a:t>
            </a:r>
          </a:p>
          <a:p>
            <a:pPr lvl="1"/>
            <a:r>
              <a:rPr lang="en-AU" dirty="0"/>
              <a:t>T&amp;L grant to investigate students’ IDL skills gaps and provide strategies to build skills</a:t>
            </a:r>
          </a:p>
          <a:p>
            <a:pPr lvl="1"/>
            <a:r>
              <a:rPr lang="en-AU" dirty="0"/>
              <a:t>Sharing practice and ideas across the Library, across the university</a:t>
            </a:r>
          </a:p>
          <a:p>
            <a:r>
              <a:rPr lang="en-AU" dirty="0"/>
              <a:t>Alignment</a:t>
            </a:r>
          </a:p>
          <a:p>
            <a:pPr lvl="1"/>
            <a:r>
              <a:rPr lang="en-AU" dirty="0"/>
              <a:t>Mapping librarians’ IDL activities across all courses and programs</a:t>
            </a:r>
          </a:p>
          <a:p>
            <a:pPr lvl="1"/>
            <a:r>
              <a:rPr lang="en-AU" dirty="0"/>
              <a:t>T&amp;L grant proposal to focus on the contextual differences across the disciplines</a:t>
            </a:r>
          </a:p>
          <a:p>
            <a:r>
              <a:rPr lang="en-AU" dirty="0"/>
              <a:t>Innovation</a:t>
            </a:r>
          </a:p>
          <a:p>
            <a:pPr lvl="1"/>
            <a:r>
              <a:rPr lang="en-AU" dirty="0"/>
              <a:t>Digital librarians-in-residence</a:t>
            </a:r>
          </a:p>
          <a:p>
            <a:pPr lvl="1"/>
            <a:r>
              <a:rPr lang="en-AU" dirty="0"/>
              <a:t>Poster Fairs to showcase impact of IDL activities on T&amp;L at UQ</a:t>
            </a:r>
          </a:p>
          <a:p>
            <a:r>
              <a:rPr lang="en-AU" dirty="0"/>
              <a:t>Sustainability</a:t>
            </a:r>
          </a:p>
          <a:p>
            <a:pPr lvl="1"/>
            <a:r>
              <a:rPr lang="en-AU" dirty="0"/>
              <a:t>Extending the reach of IDL development – strategic funding to move into digital content</a:t>
            </a:r>
          </a:p>
          <a:p>
            <a:pPr lvl="1"/>
            <a:r>
              <a:rPr lang="en-AU" dirty="0"/>
              <a:t>New training activities for students and academic staff</a:t>
            </a:r>
          </a:p>
          <a:p>
            <a:r>
              <a:rPr lang="en-AU" dirty="0"/>
              <a:t>Evaluation</a:t>
            </a:r>
          </a:p>
          <a:p>
            <a:pPr lvl="1"/>
            <a:r>
              <a:rPr lang="en-AU" dirty="0"/>
              <a:t>Review and feedback</a:t>
            </a:r>
          </a:p>
          <a:p>
            <a:endParaRPr lang="en-AU" dirty="0"/>
          </a:p>
        </p:txBody>
      </p:sp>
    </p:spTree>
    <p:extLst>
      <p:ext uri="{BB962C8B-B14F-4D97-AF65-F5344CB8AC3E}">
        <p14:creationId xmlns:p14="http://schemas.microsoft.com/office/powerpoint/2010/main" val="582677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IDL to foster digital scholarship</a:t>
            </a:r>
          </a:p>
        </p:txBody>
      </p:sp>
      <p:sp>
        <p:nvSpPr>
          <p:cNvPr id="3" name="Content Placeholder 2"/>
          <p:cNvSpPr>
            <a:spLocks noGrp="1"/>
          </p:cNvSpPr>
          <p:nvPr>
            <p:ph idx="1"/>
          </p:nvPr>
        </p:nvSpPr>
        <p:spPr>
          <a:xfrm>
            <a:off x="609599" y="1674048"/>
            <a:ext cx="10615449" cy="4628429"/>
          </a:xfrm>
        </p:spPr>
        <p:txBody>
          <a:bodyPr>
            <a:normAutofit fontScale="92500" lnSpcReduction="20000"/>
          </a:bodyPr>
          <a:lstStyle/>
          <a:p>
            <a:r>
              <a:rPr lang="en-AU" dirty="0"/>
              <a:t>Digital scholarship is evolving as new technologies allow researchers to engage </a:t>
            </a:r>
            <a:br>
              <a:rPr lang="en-AU" dirty="0"/>
            </a:br>
            <a:r>
              <a:rPr lang="en-AU" dirty="0"/>
              <a:t>with content</a:t>
            </a:r>
          </a:p>
          <a:p>
            <a:pPr lvl="1"/>
            <a:r>
              <a:rPr lang="en-AU" dirty="0"/>
              <a:t>Both traditional physical and increasingly digital</a:t>
            </a:r>
          </a:p>
          <a:p>
            <a:pPr lvl="1"/>
            <a:r>
              <a:rPr lang="en-AU" dirty="0"/>
              <a:t>Born digital or digitised</a:t>
            </a:r>
          </a:p>
          <a:p>
            <a:r>
              <a:rPr lang="en-AU" dirty="0"/>
              <a:t>To expose and explain previously unseen patterns to create new knowledge</a:t>
            </a:r>
          </a:p>
          <a:p>
            <a:r>
              <a:rPr lang="en-AU" dirty="0"/>
              <a:t>All about how students’ and researchers’ </a:t>
            </a:r>
            <a:r>
              <a:rPr lang="en-AU" b="1" dirty="0"/>
              <a:t>interactions with digital information resources </a:t>
            </a:r>
            <a:r>
              <a:rPr lang="en-AU" dirty="0"/>
              <a:t>influence the ways they </a:t>
            </a:r>
            <a:r>
              <a:rPr lang="en-AU" b="1" dirty="0"/>
              <a:t>think, interpret and communicate ideas</a:t>
            </a:r>
          </a:p>
          <a:p>
            <a:r>
              <a:rPr lang="en-AU" dirty="0"/>
              <a:t>Digital humanities allow closer connections between research and teaching, enabling students</a:t>
            </a:r>
          </a:p>
          <a:p>
            <a:pPr lvl="1"/>
            <a:r>
              <a:rPr lang="en-AU" dirty="0"/>
              <a:t>To engage with original materials</a:t>
            </a:r>
          </a:p>
          <a:p>
            <a:pPr lvl="1"/>
            <a:r>
              <a:rPr lang="en-AU" dirty="0"/>
              <a:t>To adapt and repurpose content for new creative works</a:t>
            </a:r>
          </a:p>
          <a:p>
            <a:pPr lvl="1"/>
            <a:r>
              <a:rPr lang="en-AU" dirty="0"/>
              <a:t>To build new skill sets</a:t>
            </a:r>
          </a:p>
          <a:p>
            <a:pPr marL="609585" lvl="1" indent="0">
              <a:buNone/>
            </a:pPr>
            <a:endParaRPr lang="en-AU" dirty="0"/>
          </a:p>
          <a:p>
            <a:r>
              <a:rPr lang="en-AU" dirty="0"/>
              <a:t>IDL becomes the new foundation for both learning and research activities</a:t>
            </a:r>
          </a:p>
        </p:txBody>
      </p:sp>
    </p:spTree>
    <p:extLst>
      <p:ext uri="{BB962C8B-B14F-4D97-AF65-F5344CB8AC3E}">
        <p14:creationId xmlns:p14="http://schemas.microsoft.com/office/powerpoint/2010/main" val="428835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14631"/>
            <a:ext cx="11493910" cy="717924"/>
          </a:xfrm>
        </p:spPr>
        <p:txBody>
          <a:bodyPr>
            <a:normAutofit fontScale="90000"/>
          </a:bodyPr>
          <a:lstStyle/>
          <a:p>
            <a:r>
              <a:rPr lang="en-AU" dirty="0"/>
              <a:t>Centre for Digital Scholarship (CDS):</a:t>
            </a:r>
            <a:br>
              <a:rPr lang="en-AU" dirty="0"/>
            </a:br>
            <a:r>
              <a:rPr lang="en-AU" dirty="0"/>
              <a:t> Digital infrastructure, digital tools, digital training</a:t>
            </a:r>
          </a:p>
        </p:txBody>
      </p:sp>
      <p:sp>
        <p:nvSpPr>
          <p:cNvPr id="3" name="Content Placeholder 2"/>
          <p:cNvSpPr>
            <a:spLocks noGrp="1"/>
          </p:cNvSpPr>
          <p:nvPr>
            <p:ph idx="1"/>
          </p:nvPr>
        </p:nvSpPr>
        <p:spPr>
          <a:xfrm>
            <a:off x="786072" y="1650124"/>
            <a:ext cx="11012638" cy="4976648"/>
          </a:xfrm>
        </p:spPr>
        <p:txBody>
          <a:bodyPr>
            <a:normAutofit fontScale="85000" lnSpcReduction="10000"/>
          </a:bodyPr>
          <a:lstStyle/>
          <a:p>
            <a:r>
              <a:rPr lang="en-AU" dirty="0"/>
              <a:t>CDS provides a space for academics and students, across all disciplines, enrolment status and employment roles, with resources, services and support for digital scholarship activities</a:t>
            </a:r>
          </a:p>
          <a:p>
            <a:r>
              <a:rPr lang="en-AU" dirty="0"/>
              <a:t>Supporting the shift from ‘independent’ research to ‘collaborative and participative’ research</a:t>
            </a:r>
          </a:p>
          <a:p>
            <a:r>
              <a:rPr lang="en-AU" dirty="0"/>
              <a:t>Opportunities to facilitate and establish networks and communities of users</a:t>
            </a:r>
          </a:p>
          <a:p>
            <a:pPr lvl="1"/>
            <a:r>
              <a:rPr lang="en-AU" dirty="0"/>
              <a:t>To bring together experienced users and potential new players</a:t>
            </a:r>
          </a:p>
          <a:p>
            <a:pPr lvl="1"/>
            <a:r>
              <a:rPr lang="en-AU" dirty="0"/>
              <a:t>To showcase and to learn in a collaborative or mentoring way</a:t>
            </a:r>
          </a:p>
          <a:p>
            <a:r>
              <a:rPr lang="en-AU" dirty="0"/>
              <a:t>Provides access to hardware and software tools:</a:t>
            </a:r>
          </a:p>
          <a:p>
            <a:pPr lvl="1"/>
            <a:r>
              <a:rPr lang="en-AU" dirty="0"/>
              <a:t>3D printing and 3D photogrammetry</a:t>
            </a:r>
          </a:p>
          <a:p>
            <a:pPr lvl="1"/>
            <a:r>
              <a:rPr lang="en-AU" dirty="0"/>
              <a:t>Geographic Information Systems</a:t>
            </a:r>
          </a:p>
          <a:p>
            <a:pPr lvl="1"/>
            <a:r>
              <a:rPr lang="en-AU" dirty="0"/>
              <a:t>Web scraping, text mining and textual analysis</a:t>
            </a:r>
          </a:p>
          <a:p>
            <a:pPr lvl="1"/>
            <a:r>
              <a:rPr lang="en-AU" dirty="0"/>
              <a:t>Data analysis, interpretation and visualisation</a:t>
            </a:r>
          </a:p>
          <a:p>
            <a:r>
              <a:rPr lang="en-AU" dirty="0"/>
              <a:t>Staffed by casual staff who are (usually) HRD students</a:t>
            </a:r>
          </a:p>
          <a:p>
            <a:pPr lvl="1"/>
            <a:r>
              <a:rPr lang="en-AU" dirty="0"/>
              <a:t>Enhancing the student experience and increasing employability</a:t>
            </a:r>
          </a:p>
          <a:p>
            <a:r>
              <a:rPr lang="en-AU" dirty="0"/>
              <a:t>Liaison librarians building cohesion between the Schools and CDS</a:t>
            </a:r>
          </a:p>
          <a:p>
            <a:pPr lvl="1"/>
            <a:endParaRPr lang="en-AU" dirty="0"/>
          </a:p>
        </p:txBody>
      </p:sp>
    </p:spTree>
    <p:extLst>
      <p:ext uri="{BB962C8B-B14F-4D97-AF65-F5344CB8AC3E}">
        <p14:creationId xmlns:p14="http://schemas.microsoft.com/office/powerpoint/2010/main" val="2634030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323" t="12330" r="16048" b="12688"/>
          <a:stretch/>
        </p:blipFill>
        <p:spPr>
          <a:xfrm>
            <a:off x="486696" y="184666"/>
            <a:ext cx="10402530" cy="6393093"/>
          </a:xfrm>
          <a:prstGeom prst="rect">
            <a:avLst/>
          </a:prstGeom>
        </p:spPr>
      </p:pic>
      <p:sp>
        <p:nvSpPr>
          <p:cNvPr id="5" name="TextBox 4"/>
          <p:cNvSpPr txBox="1"/>
          <p:nvPr/>
        </p:nvSpPr>
        <p:spPr>
          <a:xfrm>
            <a:off x="10127226" y="6393093"/>
            <a:ext cx="1524000" cy="369332"/>
          </a:xfrm>
          <a:prstGeom prst="rect">
            <a:avLst/>
          </a:prstGeom>
          <a:noFill/>
        </p:spPr>
        <p:txBody>
          <a:bodyPr wrap="square" rtlCol="0">
            <a:spAutoFit/>
          </a:bodyPr>
          <a:lstStyle/>
          <a:p>
            <a:r>
              <a:rPr lang="en-AU" dirty="0">
                <a:hlinkClick r:id="rId3"/>
              </a:rPr>
              <a:t>CDS website</a:t>
            </a:r>
            <a:endParaRPr lang="en-AU" dirty="0"/>
          </a:p>
        </p:txBody>
      </p:sp>
    </p:spTree>
    <p:extLst>
      <p:ext uri="{BB962C8B-B14F-4D97-AF65-F5344CB8AC3E}">
        <p14:creationId xmlns:p14="http://schemas.microsoft.com/office/powerpoint/2010/main" val="4243221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606" y="521107"/>
            <a:ext cx="10972800" cy="6248400"/>
          </a:xfrm>
        </p:spPr>
        <p:txBody>
          <a:bodyPr>
            <a:normAutofit lnSpcReduction="10000"/>
          </a:bodyPr>
          <a:lstStyle/>
          <a:p>
            <a:r>
              <a:rPr lang="en-AU" dirty="0"/>
              <a:t>A university-wide approach is needed</a:t>
            </a:r>
          </a:p>
          <a:p>
            <a:pPr lvl="1"/>
            <a:r>
              <a:rPr lang="en-AU" dirty="0"/>
              <a:t>To align the Library with the institution’s strategic directions</a:t>
            </a:r>
          </a:p>
          <a:p>
            <a:pPr lvl="1"/>
            <a:r>
              <a:rPr lang="en-AU" dirty="0"/>
              <a:t>To provide opportunities to build and demonstrate excellence and </a:t>
            </a:r>
            <a:br>
              <a:rPr lang="en-AU" dirty="0"/>
            </a:br>
            <a:r>
              <a:rPr lang="en-AU" dirty="0"/>
              <a:t>impact across learning, research and digital scholarship</a:t>
            </a:r>
          </a:p>
          <a:p>
            <a:endParaRPr lang="en-AU" dirty="0"/>
          </a:p>
          <a:p>
            <a:r>
              <a:rPr lang="en-AU" dirty="0"/>
              <a:t>The IDL Strategic Framework is</a:t>
            </a:r>
          </a:p>
          <a:p>
            <a:pPr lvl="1"/>
            <a:r>
              <a:rPr lang="en-AU" dirty="0"/>
              <a:t>A conversation starter to facilitate:</a:t>
            </a:r>
          </a:p>
          <a:p>
            <a:pPr lvl="2"/>
            <a:r>
              <a:rPr lang="en-AU" dirty="0"/>
              <a:t>A common language</a:t>
            </a:r>
          </a:p>
          <a:p>
            <a:pPr lvl="2"/>
            <a:r>
              <a:rPr lang="en-AU" dirty="0"/>
              <a:t>A shared philosophy</a:t>
            </a:r>
          </a:p>
          <a:p>
            <a:pPr lvl="1"/>
            <a:r>
              <a:rPr lang="en-AU" dirty="0"/>
              <a:t>A document to help the Library:</a:t>
            </a:r>
          </a:p>
          <a:p>
            <a:pPr lvl="2"/>
            <a:r>
              <a:rPr lang="en-AU" dirty="0"/>
              <a:t>To demonstrate the roles it plays in supporting learning and research</a:t>
            </a:r>
          </a:p>
          <a:p>
            <a:pPr lvl="2"/>
            <a:r>
              <a:rPr lang="en-AU" dirty="0"/>
              <a:t>To align itself with the ICT agenda across the institution</a:t>
            </a:r>
          </a:p>
          <a:p>
            <a:pPr lvl="2"/>
            <a:r>
              <a:rPr lang="en-AU" dirty="0"/>
              <a:t>To articulate its investments in online systems and e-content</a:t>
            </a:r>
          </a:p>
          <a:p>
            <a:pPr lvl="2"/>
            <a:r>
              <a:rPr lang="en-AU" dirty="0"/>
              <a:t>To open up opportunities for new ideas, new collaborations</a:t>
            </a:r>
          </a:p>
          <a:p>
            <a:pPr lvl="2"/>
            <a:r>
              <a:rPr lang="en-AU" dirty="0"/>
              <a:t>To encourage the library staff to develop new skills and understandings</a:t>
            </a:r>
          </a:p>
          <a:p>
            <a:pPr marL="1219170" lvl="2" indent="0">
              <a:buNone/>
            </a:pPr>
            <a:endParaRPr lang="en-AU" dirty="0"/>
          </a:p>
          <a:p>
            <a:pPr marL="152397" indent="0" algn="ctr">
              <a:buNone/>
            </a:pPr>
            <a:r>
              <a:rPr lang="en-AU" dirty="0">
                <a:solidFill>
                  <a:srgbClr val="7030A0"/>
                </a:solidFill>
              </a:rPr>
              <a:t>Building a successful future through information and digital literacy</a:t>
            </a:r>
          </a:p>
          <a:p>
            <a:pPr lvl="2"/>
            <a:endParaRPr lang="en-AU" dirty="0"/>
          </a:p>
          <a:p>
            <a:pPr marL="0" indent="0">
              <a:buNone/>
            </a:pPr>
            <a:endParaRPr lang="en-AU" dirty="0"/>
          </a:p>
        </p:txBody>
      </p:sp>
      <p:pic>
        <p:nvPicPr>
          <p:cNvPr id="4" name="Picture 3"/>
          <p:cNvPicPr/>
          <p:nvPr/>
        </p:nvPicPr>
        <p:blipFill rotWithShape="1">
          <a:blip r:embed="rId2"/>
          <a:srcRect l="26122" t="11687" r="41026" b="11631"/>
          <a:stretch/>
        </p:blipFill>
        <p:spPr bwMode="auto">
          <a:xfrm>
            <a:off x="9360310" y="540772"/>
            <a:ext cx="2477730" cy="32053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170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E3341-AF66-41F5-9747-FCFC32F7931F}"/>
              </a:ext>
            </a:extLst>
          </p:cNvPr>
          <p:cNvSpPr>
            <a:spLocks noGrp="1"/>
          </p:cNvSpPr>
          <p:nvPr>
            <p:ph type="title"/>
          </p:nvPr>
        </p:nvSpPr>
        <p:spPr/>
        <p:txBody>
          <a:bodyPr/>
          <a:lstStyle/>
          <a:p>
            <a:r>
              <a:rPr lang="en-US" b="0" dirty="0"/>
              <a:t>What do </a:t>
            </a:r>
            <a:r>
              <a:rPr lang="en-US" b="0" dirty="0">
                <a:solidFill>
                  <a:srgbClr val="5B46A3"/>
                </a:solidFill>
              </a:rPr>
              <a:t>we</a:t>
            </a:r>
            <a:r>
              <a:rPr lang="en-US" b="0" dirty="0"/>
              <a:t> actually mean by ‘digital disruption’?</a:t>
            </a:r>
            <a:endParaRPr lang="en-AU" b="0" dirty="0"/>
          </a:p>
        </p:txBody>
      </p:sp>
      <p:graphicFrame>
        <p:nvGraphicFramePr>
          <p:cNvPr id="5" name="Content Placeholder 4">
            <a:extLst>
              <a:ext uri="{FF2B5EF4-FFF2-40B4-BE49-F238E27FC236}">
                <a16:creationId xmlns:a16="http://schemas.microsoft.com/office/drawing/2014/main" id="{FCCC7396-25AA-49C2-BE86-F813DA114D56}"/>
              </a:ext>
            </a:extLst>
          </p:cNvPr>
          <p:cNvGraphicFramePr>
            <a:graphicFrameLocks noGrp="1"/>
          </p:cNvGraphicFramePr>
          <p:nvPr>
            <p:ph idx="1"/>
            <p:extLst>
              <p:ext uri="{D42A27DB-BD31-4B8C-83A1-F6EECF244321}">
                <p14:modId xmlns:p14="http://schemas.microsoft.com/office/powerpoint/2010/main" val="3597196497"/>
              </p:ext>
            </p:extLst>
          </p:nvPr>
        </p:nvGraphicFramePr>
        <p:xfrm>
          <a:off x="1399231" y="1473500"/>
          <a:ext cx="8141111" cy="5384500"/>
        </p:xfrm>
        <a:graphic>
          <a:graphicData uri="http://schemas.openxmlformats.org/drawingml/2006/table">
            <a:tbl>
              <a:tblPr firstRow="1" bandRow="1">
                <a:tableStyleId>{5C22544A-7EE6-4342-B048-85BDC9FD1C3A}</a:tableStyleId>
              </a:tblPr>
              <a:tblGrid>
                <a:gridCol w="1586362">
                  <a:extLst>
                    <a:ext uri="{9D8B030D-6E8A-4147-A177-3AD203B41FA5}">
                      <a16:colId xmlns:a16="http://schemas.microsoft.com/office/drawing/2014/main" val="3490509927"/>
                    </a:ext>
                  </a:extLst>
                </a:gridCol>
                <a:gridCol w="6554749">
                  <a:extLst>
                    <a:ext uri="{9D8B030D-6E8A-4147-A177-3AD203B41FA5}">
                      <a16:colId xmlns:a16="http://schemas.microsoft.com/office/drawing/2014/main" val="3079274301"/>
                    </a:ext>
                  </a:extLst>
                </a:gridCol>
              </a:tblGrid>
              <a:tr h="5384500">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0000" b="1" dirty="0">
                          <a:solidFill>
                            <a:srgbClr val="5B46A3"/>
                          </a:solidFill>
                          <a:latin typeface="Times New Roman" panose="02020603050405020304" pitchFamily="18" charset="0"/>
                          <a:cs typeface="Times New Roman" panose="02020603050405020304" pitchFamily="18" charset="0"/>
                        </a:rPr>
                        <a:t>“</a:t>
                      </a:r>
                      <a:endParaRPr lang="en-AU" sz="20000" b="1" dirty="0">
                        <a:solidFill>
                          <a:srgbClr val="5B46A3"/>
                        </a:solidFill>
                        <a:latin typeface="Times New Roman" panose="02020603050405020304" pitchFamily="18" charset="0"/>
                        <a:cs typeface="Times New Roman" panose="02020603050405020304" pitchFamily="18" charset="0"/>
                      </a:endParaRPr>
                    </a:p>
                    <a:p>
                      <a:endParaRPr lang="en-AU" dirty="0"/>
                    </a:p>
                  </a:txBody>
                  <a:tcPr>
                    <a:noFill/>
                  </a:tcPr>
                </a:tc>
                <a:tc>
                  <a:txBody>
                    <a:bodyPr/>
                    <a:lstStyle/>
                    <a:p>
                      <a:endParaRPr lang="en-US" dirty="0"/>
                    </a:p>
                    <a:p>
                      <a:endParaRPr lang="en-US" sz="3200" b="0" dirty="0">
                        <a:solidFill>
                          <a:srgbClr val="5B46A3"/>
                        </a:solidFill>
                      </a:endParaRPr>
                    </a:p>
                    <a:p>
                      <a:r>
                        <a:rPr lang="en-US" sz="3000" b="0" dirty="0">
                          <a:solidFill>
                            <a:srgbClr val="5B46A3"/>
                          </a:solidFill>
                        </a:rPr>
                        <a:t>Digital disruption refers to the </a:t>
                      </a:r>
                      <a:br>
                        <a:rPr lang="en-US" sz="3000" b="0" dirty="0">
                          <a:solidFill>
                            <a:srgbClr val="5B46A3"/>
                          </a:solidFill>
                        </a:rPr>
                      </a:br>
                      <a:r>
                        <a:rPr lang="en-US" sz="3000" b="1" dirty="0">
                          <a:solidFill>
                            <a:srgbClr val="5B46A3"/>
                          </a:solidFill>
                        </a:rPr>
                        <a:t>rapid, transformational change</a:t>
                      </a:r>
                      <a:r>
                        <a:rPr lang="en-US" sz="3000" b="0" dirty="0">
                          <a:solidFill>
                            <a:srgbClr val="5B46A3"/>
                          </a:solidFill>
                        </a:rPr>
                        <a:t> </a:t>
                      </a:r>
                      <a:br>
                        <a:rPr lang="en-US" sz="3000" b="0" dirty="0">
                          <a:solidFill>
                            <a:srgbClr val="5B46A3"/>
                          </a:solidFill>
                        </a:rPr>
                      </a:br>
                      <a:r>
                        <a:rPr lang="en-US" sz="3000" b="0" dirty="0">
                          <a:solidFill>
                            <a:srgbClr val="5B46A3"/>
                          </a:solidFill>
                        </a:rPr>
                        <a:t>made possible by digital technologies and the </a:t>
                      </a:r>
                      <a:r>
                        <a:rPr lang="en-US" sz="3000" b="1" dirty="0">
                          <a:solidFill>
                            <a:srgbClr val="5B46A3"/>
                          </a:solidFill>
                        </a:rPr>
                        <a:t>impact</a:t>
                      </a:r>
                      <a:r>
                        <a:rPr lang="en-US" sz="3000" b="0" dirty="0">
                          <a:solidFill>
                            <a:srgbClr val="5B46A3"/>
                          </a:solidFill>
                        </a:rPr>
                        <a:t> they have on existing business practices, challenging and, </a:t>
                      </a:r>
                      <a:br>
                        <a:rPr lang="en-US" sz="3000" b="0" dirty="0">
                          <a:solidFill>
                            <a:srgbClr val="5B46A3"/>
                          </a:solidFill>
                        </a:rPr>
                      </a:br>
                      <a:r>
                        <a:rPr lang="en-US" sz="3000" b="0" dirty="0">
                          <a:solidFill>
                            <a:srgbClr val="5B46A3"/>
                          </a:solidFill>
                        </a:rPr>
                        <a:t>in some cases threatening, the established way of doing business.</a:t>
                      </a:r>
                    </a:p>
                    <a:p>
                      <a:endParaRPr lang="en-US" sz="2000" b="0" kern="1200" dirty="0">
                        <a:solidFill>
                          <a:srgbClr val="5B46A3"/>
                        </a:solidFill>
                        <a:latin typeface="+mn-lt"/>
                        <a:ea typeface="+mn-ea"/>
                        <a:cs typeface="+mn-cs"/>
                      </a:endParaRPr>
                    </a:p>
                    <a:p>
                      <a:r>
                        <a:rPr lang="en-US" sz="2000" b="0" dirty="0">
                          <a:solidFill>
                            <a:srgbClr val="5B46A3"/>
                          </a:solidFill>
                        </a:rPr>
                        <a:t>(Kelly &amp; </a:t>
                      </a:r>
                      <a:r>
                        <a:rPr lang="en-US" sz="2000" b="0" dirty="0" err="1">
                          <a:solidFill>
                            <a:srgbClr val="5B46A3"/>
                          </a:solidFill>
                        </a:rPr>
                        <a:t>Schaufenbuel</a:t>
                      </a:r>
                      <a:r>
                        <a:rPr lang="en-US" sz="2000" b="0" dirty="0">
                          <a:solidFill>
                            <a:srgbClr val="5B46A3"/>
                          </a:solidFill>
                        </a:rPr>
                        <a:t>, 2016, p.4)</a:t>
                      </a:r>
                    </a:p>
                    <a:p>
                      <a:endParaRPr lang="en-US" dirty="0"/>
                    </a:p>
                  </a:txBody>
                  <a:tcPr>
                    <a:noFill/>
                  </a:tcPr>
                </a:tc>
                <a:extLst>
                  <a:ext uri="{0D108BD9-81ED-4DB2-BD59-A6C34878D82A}">
                    <a16:rowId xmlns:a16="http://schemas.microsoft.com/office/drawing/2014/main" val="1565202614"/>
                  </a:ext>
                </a:extLst>
              </a:tr>
            </a:tbl>
          </a:graphicData>
        </a:graphic>
      </p:graphicFrame>
    </p:spTree>
    <p:extLst>
      <p:ext uri="{BB962C8B-B14F-4D97-AF65-F5344CB8AC3E}">
        <p14:creationId xmlns:p14="http://schemas.microsoft.com/office/powerpoint/2010/main" val="2194672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302"/>
            <a:ext cx="10972800" cy="717924"/>
          </a:xfrm>
        </p:spPr>
        <p:txBody>
          <a:bodyPr/>
          <a:lstStyle/>
          <a:p>
            <a:r>
              <a:rPr lang="en-AU" dirty="0"/>
              <a:t>References</a:t>
            </a:r>
          </a:p>
        </p:txBody>
      </p:sp>
      <p:sp>
        <p:nvSpPr>
          <p:cNvPr id="3" name="Content Placeholder 2"/>
          <p:cNvSpPr>
            <a:spLocks noGrp="1"/>
          </p:cNvSpPr>
          <p:nvPr>
            <p:ph idx="1"/>
          </p:nvPr>
        </p:nvSpPr>
        <p:spPr>
          <a:xfrm>
            <a:off x="382780" y="1099854"/>
            <a:ext cx="10972800" cy="5758145"/>
          </a:xfrm>
        </p:spPr>
        <p:txBody>
          <a:bodyPr>
            <a:normAutofit fontScale="62500" lnSpcReduction="20000"/>
          </a:bodyPr>
          <a:lstStyle/>
          <a:p>
            <a:pPr marL="546100" indent="-1003300">
              <a:buNone/>
            </a:pPr>
            <a:r>
              <a:rPr lang="en-US" dirty="0"/>
              <a:t>Accenture Strategy (2015). </a:t>
            </a:r>
            <a:r>
              <a:rPr lang="en-US" i="1" dirty="0"/>
              <a:t>Digital disruption: Embrace the future of work and your people will embrace it with you.</a:t>
            </a:r>
            <a:r>
              <a:rPr lang="en-US" dirty="0"/>
              <a:t> </a:t>
            </a:r>
            <a:r>
              <a:rPr lang="en-US" dirty="0">
                <a:hlinkClick r:id="rId2"/>
              </a:rPr>
              <a:t>https://www.accenture.com/t00010101T000000__w__/au-en/_acnmedia/PDF-4/Accenture-Strategy-Digital-Workforce-Future-of-Work.pdf#zoom=50</a:t>
            </a:r>
            <a:r>
              <a:rPr lang="en-US" dirty="0"/>
              <a:t> </a:t>
            </a:r>
          </a:p>
          <a:p>
            <a:pPr marL="546100" indent="-1003300">
              <a:buNone/>
            </a:pPr>
            <a:r>
              <a:rPr lang="en-AU" dirty="0"/>
              <a:t>Adams Becker et al (2017a). </a:t>
            </a:r>
            <a:r>
              <a:rPr lang="en-AU" i="1" dirty="0"/>
              <a:t>NMC Horizon report: 2017 higher education edition.</a:t>
            </a:r>
            <a:r>
              <a:rPr lang="en-AU" dirty="0"/>
              <a:t> </a:t>
            </a:r>
            <a:r>
              <a:rPr lang="en-AU" dirty="0">
                <a:hlinkClick r:id="rId3"/>
              </a:rPr>
              <a:t>www.nmc.org/publication/nmc-horizon-report-2017-higher-education-edition/</a:t>
            </a:r>
            <a:r>
              <a:rPr lang="en-AU" dirty="0"/>
              <a:t> </a:t>
            </a:r>
          </a:p>
          <a:p>
            <a:pPr marL="546100" indent="-1003300">
              <a:buNone/>
            </a:pPr>
            <a:r>
              <a:rPr lang="en-AU" dirty="0"/>
              <a:t>Adams Becker et al (2017b). </a:t>
            </a:r>
            <a:r>
              <a:rPr lang="en-AU" i="1" dirty="0"/>
              <a:t>NMC Horizon report: 2017 library edition.</a:t>
            </a:r>
            <a:r>
              <a:rPr lang="en-AU" dirty="0"/>
              <a:t> </a:t>
            </a:r>
            <a:r>
              <a:rPr lang="en-AU" dirty="0">
                <a:hlinkClick r:id="rId4"/>
              </a:rPr>
              <a:t>https://www.nmc.org/publication/nmc-horizon-report-2017-library-edition/</a:t>
            </a:r>
            <a:r>
              <a:rPr lang="en-AU" dirty="0"/>
              <a:t> </a:t>
            </a:r>
          </a:p>
          <a:p>
            <a:pPr marL="546100" indent="-1003300">
              <a:buNone/>
            </a:pPr>
            <a:r>
              <a:rPr lang="en-AU" dirty="0"/>
              <a:t>Alexander, B., Adams Becker, S. &amp; Cummins, M. (2016). </a:t>
            </a:r>
            <a:r>
              <a:rPr lang="en-AU" i="1" dirty="0"/>
              <a:t>Digital literacy: An NMC Horizon Project strategic brief. </a:t>
            </a:r>
            <a:r>
              <a:rPr lang="en-AU" dirty="0">
                <a:hlinkClick r:id="rId5"/>
              </a:rPr>
              <a:t>www.nmc.or/publication/digital-literacy-an-nmc-horizon-project-strategic-brief</a:t>
            </a:r>
            <a:r>
              <a:rPr lang="en-AU" dirty="0"/>
              <a:t> </a:t>
            </a:r>
          </a:p>
          <a:p>
            <a:pPr marL="546100" indent="-1003300">
              <a:buNone/>
            </a:pPr>
            <a:r>
              <a:rPr lang="en-AU" dirty="0"/>
              <a:t>Association of College and Research Libraries (ACRL) (2000). </a:t>
            </a:r>
            <a:r>
              <a:rPr lang="en-AU" i="1" dirty="0"/>
              <a:t>Information literacy competency standards for higher education. </a:t>
            </a:r>
            <a:r>
              <a:rPr lang="en-AU" dirty="0">
                <a:hlinkClick r:id="rId6"/>
              </a:rPr>
              <a:t>http://www.ala.org/acrl/standards/informationliteracycompetency</a:t>
            </a:r>
            <a:r>
              <a:rPr lang="en-AU" dirty="0"/>
              <a:t> </a:t>
            </a:r>
          </a:p>
          <a:p>
            <a:pPr marL="546100" indent="-1003300">
              <a:buNone/>
            </a:pPr>
            <a:r>
              <a:rPr lang="en-AU" dirty="0"/>
              <a:t>Association of College and Research Libraries (ACRL) (2015). </a:t>
            </a:r>
            <a:r>
              <a:rPr lang="en-AU" i="1" dirty="0"/>
              <a:t>Framework for information literacy in higher education.</a:t>
            </a:r>
            <a:r>
              <a:rPr lang="en-AU" dirty="0"/>
              <a:t> </a:t>
            </a:r>
            <a:r>
              <a:rPr lang="en-AU" dirty="0">
                <a:hlinkClick r:id="rId7"/>
              </a:rPr>
              <a:t>www.ala.org/acrl/standards/ilframework</a:t>
            </a:r>
            <a:r>
              <a:rPr lang="en-AU" dirty="0"/>
              <a:t> </a:t>
            </a:r>
          </a:p>
          <a:p>
            <a:pPr marL="546100" indent="-1003300">
              <a:buNone/>
            </a:pPr>
            <a:r>
              <a:rPr lang="en-US" dirty="0"/>
              <a:t>Australian Council of Learning Academics (ACOLA) (2016). </a:t>
            </a:r>
            <a:r>
              <a:rPr lang="en-US" i="1" dirty="0"/>
              <a:t>Skills and capabilities for Australian enterprise innovation.</a:t>
            </a:r>
            <a:r>
              <a:rPr lang="en-US" dirty="0"/>
              <a:t> </a:t>
            </a:r>
            <a:r>
              <a:rPr lang="en-US" dirty="0">
                <a:hlinkClick r:id="rId8"/>
              </a:rPr>
              <a:t>http://acola.org.au/wp/PDF/SAF10/Full%20report.pdf</a:t>
            </a:r>
            <a:r>
              <a:rPr lang="en-US" dirty="0"/>
              <a:t> </a:t>
            </a:r>
          </a:p>
          <a:p>
            <a:pPr marL="540000" indent="-540000">
              <a:buNone/>
            </a:pPr>
            <a:r>
              <a:rPr lang="en-AU" dirty="0"/>
              <a:t>Buckley, R. (2015). Why the education sector is ripe for disruption. </a:t>
            </a:r>
            <a:r>
              <a:rPr lang="en-AU" i="1" dirty="0"/>
              <a:t>Global Intelligence for the CIO.  </a:t>
            </a:r>
            <a:r>
              <a:rPr lang="en-AU" dirty="0"/>
              <a:t>January 2015.</a:t>
            </a:r>
            <a:br>
              <a:rPr lang="en-AU" i="1" dirty="0"/>
            </a:br>
            <a:r>
              <a:rPr lang="en-AU" dirty="0"/>
              <a:t> </a:t>
            </a:r>
            <a:r>
              <a:rPr lang="en-AU" dirty="0">
                <a:hlinkClick r:id="rId9"/>
              </a:rPr>
              <a:t>http://www.i-cio.com/management/insight/item/why-education-sector-is-ripe-for-digital-disruption</a:t>
            </a:r>
            <a:r>
              <a:rPr lang="en-AU" dirty="0"/>
              <a:t> </a:t>
            </a:r>
          </a:p>
          <a:p>
            <a:pPr marL="540000" indent="-540000">
              <a:buNone/>
            </a:pPr>
            <a:r>
              <a:rPr lang="en-AU" dirty="0"/>
              <a:t>Bundy, A. (2004). </a:t>
            </a:r>
            <a:r>
              <a:rPr lang="en-AU" i="1" dirty="0"/>
              <a:t>Australian and New Zealand Information Literacy Framework: Principles, standards and practice. </a:t>
            </a:r>
            <a:r>
              <a:rPr lang="en-AU" dirty="0"/>
              <a:t>2</a:t>
            </a:r>
            <a:r>
              <a:rPr lang="en-AU" baseline="30000" dirty="0"/>
              <a:t>nd</a:t>
            </a:r>
            <a:r>
              <a:rPr lang="en-AU" dirty="0"/>
              <a:t> ed. Adelaide: ANZIIL. </a:t>
            </a:r>
            <a:r>
              <a:rPr lang="en-AU" dirty="0">
                <a:hlinkClick r:id="rId10"/>
              </a:rPr>
              <a:t>www.caul.edu.au/caul-programs/information-literacy/publications</a:t>
            </a:r>
            <a:r>
              <a:rPr lang="en-AU" dirty="0"/>
              <a:t> </a:t>
            </a:r>
          </a:p>
          <a:p>
            <a:pPr marL="540000" indent="-540000">
              <a:buNone/>
            </a:pPr>
            <a:r>
              <a:rPr lang="en-US" dirty="0"/>
              <a:t>Business Council of Australia (2016). </a:t>
            </a:r>
            <a:r>
              <a:rPr lang="en-US" i="1" dirty="0"/>
              <a:t>Being work ready: A guide to what employers want.</a:t>
            </a:r>
            <a:br>
              <a:rPr lang="en-US" i="1" dirty="0"/>
            </a:br>
            <a:r>
              <a:rPr lang="en-US" dirty="0">
                <a:hlinkClick r:id="rId11"/>
              </a:rPr>
              <a:t>www.bca.com.au/publications/being-work-ready-a-guide-to-what-employers-want</a:t>
            </a:r>
            <a:r>
              <a:rPr lang="en-US" dirty="0"/>
              <a:t> </a:t>
            </a:r>
          </a:p>
          <a:p>
            <a:pPr marL="540000" indent="-540000">
              <a:buNone/>
            </a:pPr>
            <a:r>
              <a:rPr lang="en-US" dirty="0"/>
              <a:t>Christensen, C. (1995). Disruptive technologies: Catching the wave. </a:t>
            </a:r>
            <a:r>
              <a:rPr lang="en-US" i="1" dirty="0"/>
              <a:t>HBR, 73</a:t>
            </a:r>
            <a:r>
              <a:rPr lang="en-US" dirty="0"/>
              <a:t>(1), 43-53.</a:t>
            </a:r>
          </a:p>
          <a:p>
            <a:pPr marL="540000" indent="-540000">
              <a:buNone/>
            </a:pPr>
            <a:r>
              <a:rPr lang="en-US" dirty="0"/>
              <a:t>CSIRO (2016). </a:t>
            </a:r>
            <a:r>
              <a:rPr lang="en-US" i="1" dirty="0"/>
              <a:t>Tomorrow’s digitally enabled workforce. </a:t>
            </a:r>
            <a:r>
              <a:rPr lang="en-US" dirty="0">
                <a:hlinkClick r:id="rId12"/>
              </a:rPr>
              <a:t>https://www.data61.csiro.au/en/Our-Work/Future-Cities/Planning-sustainable-infrastructure/Tomorrows-Digitally-Enabled-Workforce</a:t>
            </a:r>
            <a:r>
              <a:rPr lang="en-US" dirty="0"/>
              <a:t> </a:t>
            </a:r>
          </a:p>
          <a:p>
            <a:pPr marL="540000" indent="-540000">
              <a:buNone/>
            </a:pPr>
            <a:r>
              <a:rPr lang="en-US" dirty="0"/>
              <a:t> </a:t>
            </a:r>
          </a:p>
          <a:p>
            <a:pPr marL="546100" indent="-1003300">
              <a:buNone/>
            </a:pPr>
            <a:endParaRPr lang="en-US" dirty="0"/>
          </a:p>
          <a:p>
            <a:pPr marL="546100" indent="-1003300">
              <a:buNone/>
            </a:pPr>
            <a:endParaRPr lang="en-AU" dirty="0"/>
          </a:p>
        </p:txBody>
      </p:sp>
    </p:spTree>
    <p:extLst>
      <p:ext uri="{BB962C8B-B14F-4D97-AF65-F5344CB8AC3E}">
        <p14:creationId xmlns:p14="http://schemas.microsoft.com/office/powerpoint/2010/main" val="245465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521D09-FDDE-4FF5-848B-9942E7F62C30}"/>
              </a:ext>
            </a:extLst>
          </p:cNvPr>
          <p:cNvSpPr>
            <a:spLocks noGrp="1"/>
          </p:cNvSpPr>
          <p:nvPr>
            <p:ph idx="1"/>
          </p:nvPr>
        </p:nvSpPr>
        <p:spPr>
          <a:xfrm>
            <a:off x="378372" y="412806"/>
            <a:ext cx="11624441" cy="6445194"/>
          </a:xfrm>
          <a:noFill/>
        </p:spPr>
        <p:txBody>
          <a:bodyPr>
            <a:normAutofit fontScale="77500" lnSpcReduction="20000"/>
          </a:bodyPr>
          <a:lstStyle/>
          <a:p>
            <a:pPr marL="540000" indent="-540000">
              <a:buNone/>
            </a:pPr>
            <a:r>
              <a:rPr lang="en-US" dirty="0"/>
              <a:t>Evans, N. (2017). </a:t>
            </a:r>
            <a:r>
              <a:rPr lang="en-US" i="1" dirty="0"/>
              <a:t>Mastering digital business</a:t>
            </a:r>
            <a:r>
              <a:rPr lang="en-US" dirty="0"/>
              <a:t>. London: British Computer Society. See also: Evans, N. (2017). Assessing your </a:t>
            </a:r>
            <a:r>
              <a:rPr lang="en-US" dirty="0" err="1"/>
              <a:t>organisation’s</a:t>
            </a:r>
            <a:r>
              <a:rPr lang="en-US" dirty="0"/>
              <a:t> digital transformation maturity.</a:t>
            </a:r>
            <a:br>
              <a:rPr lang="en-US" dirty="0"/>
            </a:br>
            <a:r>
              <a:rPr lang="en-US" dirty="0">
                <a:hlinkClick r:id="rId2"/>
              </a:rPr>
              <a:t>https://disruptionhub.com/digital-transformation-maturity/</a:t>
            </a:r>
            <a:r>
              <a:rPr lang="en-US" dirty="0"/>
              <a:t> </a:t>
            </a:r>
          </a:p>
          <a:p>
            <a:pPr marL="540000" indent="-540000">
              <a:buNone/>
            </a:pPr>
            <a:r>
              <a:rPr lang="en-AU" dirty="0" err="1"/>
              <a:t>Jisc</a:t>
            </a:r>
            <a:r>
              <a:rPr lang="en-AU" dirty="0"/>
              <a:t> (2017). </a:t>
            </a:r>
            <a:r>
              <a:rPr lang="en-AU" i="1" dirty="0"/>
              <a:t>Building digital capabilities: The six elements defined.</a:t>
            </a:r>
            <a:r>
              <a:rPr lang="en-AU" dirty="0"/>
              <a:t> </a:t>
            </a:r>
            <a:r>
              <a:rPr lang="en-AU" u="sng" dirty="0">
                <a:hlinkClick r:id="rId3"/>
              </a:rPr>
              <a:t>http://repository.jisc.ac.uk/6611/1/JFL0066F_DIGIGAP_MOD_IND_FRAME.PDF</a:t>
            </a:r>
            <a:r>
              <a:rPr lang="en-AU" dirty="0"/>
              <a:t> </a:t>
            </a:r>
          </a:p>
          <a:p>
            <a:pPr marL="540000" indent="-540000">
              <a:buNone/>
            </a:pPr>
            <a:r>
              <a:rPr lang="en-US" dirty="0"/>
              <a:t>Kelly, K. &amp; </a:t>
            </a:r>
            <a:r>
              <a:rPr lang="en-US" dirty="0" err="1"/>
              <a:t>Schaufenbuel</a:t>
            </a:r>
            <a:r>
              <a:rPr lang="en-US" dirty="0"/>
              <a:t> (2016). </a:t>
            </a:r>
            <a:r>
              <a:rPr lang="en-US" i="1" dirty="0"/>
              <a:t>Preparing business leaders for digital disruption.</a:t>
            </a:r>
            <a:r>
              <a:rPr lang="en-US" dirty="0"/>
              <a:t> </a:t>
            </a:r>
            <a:br>
              <a:rPr lang="en-US" dirty="0"/>
            </a:br>
            <a:r>
              <a:rPr lang="en-US" dirty="0">
                <a:hlinkClick r:id="rId4"/>
              </a:rPr>
              <a:t>http://www.kenan-flagler.unc.edu/~/media/Files/documents/executive-development/unc-white-paper-preparing-business-leaders-for-digital-disruption.pdf</a:t>
            </a:r>
            <a:r>
              <a:rPr lang="en-US" dirty="0"/>
              <a:t> </a:t>
            </a:r>
          </a:p>
          <a:p>
            <a:pPr marL="540000" indent="-540000">
              <a:buNone/>
            </a:pPr>
            <a:r>
              <a:rPr lang="en-US" dirty="0"/>
              <a:t>NSW Audit Office (2017). </a:t>
            </a:r>
            <a:r>
              <a:rPr lang="en-US" i="1" dirty="0"/>
              <a:t>ICT in schools for teaching and learning. </a:t>
            </a:r>
            <a:br>
              <a:rPr lang="en-US" i="1" dirty="0"/>
            </a:br>
            <a:r>
              <a:rPr lang="en-US" dirty="0">
                <a:hlinkClick r:id="rId5"/>
              </a:rPr>
              <a:t>https://www.audit.nsw.gov.au/publications/latest-reports/ict-in-schools-for-teaching-and-learning</a:t>
            </a:r>
            <a:r>
              <a:rPr lang="en-US" dirty="0"/>
              <a:t> </a:t>
            </a:r>
          </a:p>
          <a:p>
            <a:pPr marL="540000" indent="-540000">
              <a:buNone/>
            </a:pPr>
            <a:r>
              <a:rPr lang="en-US" dirty="0"/>
              <a:t>Perrett, R. (2017). Digital disruption: Data intelligence, digital supply chain and beyond. </a:t>
            </a:r>
            <a:r>
              <a:rPr lang="en-US" dirty="0">
                <a:hlinkClick r:id="rId6"/>
              </a:rPr>
              <a:t>https://www.ibm.com/information-technology/digital-disruption-data-intelligence-digital-supply-chain-and-beyond</a:t>
            </a:r>
            <a:r>
              <a:rPr lang="en-US" dirty="0"/>
              <a:t> </a:t>
            </a:r>
          </a:p>
          <a:p>
            <a:pPr marL="541338" indent="-541338">
              <a:buNone/>
            </a:pPr>
            <a:r>
              <a:rPr lang="en-US" dirty="0"/>
              <a:t>Regional Australia Institute &amp; NBN (2016). </a:t>
            </a:r>
            <a:r>
              <a:rPr lang="en-US" i="1" dirty="0"/>
              <a:t>The future of work: Setting kids up for success. </a:t>
            </a:r>
            <a:r>
              <a:rPr lang="en-US" dirty="0">
                <a:hlinkClick r:id="rId7"/>
              </a:rPr>
              <a:t>http://www.regionalaustralia.org.au/home/wp-content/uploads/2016/11/The-Future-of-Work_report.pdf</a:t>
            </a:r>
            <a:r>
              <a:rPr lang="en-US" dirty="0"/>
              <a:t> </a:t>
            </a:r>
            <a:endParaRPr lang="en-AU" dirty="0"/>
          </a:p>
          <a:p>
            <a:pPr marL="541338" indent="-541338">
              <a:buNone/>
            </a:pPr>
            <a:r>
              <a:rPr lang="en-AU" dirty="0"/>
              <a:t>The Royal Society (2012). </a:t>
            </a:r>
            <a:r>
              <a:rPr lang="en-AU" i="1" dirty="0"/>
              <a:t>Science as an open enterprise. The Royal Society Science Policy Centre report 02/12.</a:t>
            </a:r>
            <a:r>
              <a:rPr lang="en-AU" dirty="0"/>
              <a:t> </a:t>
            </a:r>
            <a:r>
              <a:rPr lang="en-AU" dirty="0">
                <a:hlinkClick r:id="rId8"/>
              </a:rPr>
              <a:t>https://royalsociety.org/~/media/policy/projects/sape/2012-06-20-saoe.pdf</a:t>
            </a:r>
            <a:r>
              <a:rPr lang="en-AU" dirty="0"/>
              <a:t> </a:t>
            </a:r>
          </a:p>
          <a:p>
            <a:pPr marL="541338" indent="-541338">
              <a:buNone/>
            </a:pPr>
            <a:r>
              <a:rPr lang="en-AU" dirty="0"/>
              <a:t>University of Queensland (2013). </a:t>
            </a:r>
            <a:r>
              <a:rPr lang="en-AU" i="1" dirty="0"/>
              <a:t>Strategic plan 2013-2017. </a:t>
            </a:r>
            <a:r>
              <a:rPr lang="en-AU" dirty="0">
                <a:hlinkClick r:id="rId9"/>
              </a:rPr>
              <a:t>www.uq.edu.au/about/docs/strategicplan/StrategicPlan2013.pdf</a:t>
            </a:r>
            <a:r>
              <a:rPr lang="en-AU" dirty="0"/>
              <a:t> </a:t>
            </a:r>
          </a:p>
          <a:p>
            <a:pPr marL="541338" indent="-541338">
              <a:buNone/>
            </a:pPr>
            <a:r>
              <a:rPr lang="en-AU" dirty="0"/>
              <a:t>University of Queensland Library (2013). </a:t>
            </a:r>
            <a:r>
              <a:rPr lang="en-AU" i="1" dirty="0"/>
              <a:t>Strategic plan 2013-2017. </a:t>
            </a:r>
            <a:r>
              <a:rPr lang="en-AU" dirty="0">
                <a:hlinkClick r:id="rId10"/>
              </a:rPr>
              <a:t>https://web.library.uq.edu.au/files/28/filename.pdf</a:t>
            </a:r>
            <a:r>
              <a:rPr lang="en-AU" dirty="0"/>
              <a:t> </a:t>
            </a:r>
          </a:p>
          <a:p>
            <a:pPr marL="541338" indent="-541338">
              <a:buNone/>
            </a:pPr>
            <a:r>
              <a:rPr lang="en-AU" dirty="0"/>
              <a:t>University of Queensland Library (2016). </a:t>
            </a:r>
            <a:r>
              <a:rPr lang="en-AU" i="1" dirty="0"/>
              <a:t>Information and digital literacy: A strategic framework for UQ Library 2016-2020.</a:t>
            </a:r>
            <a:r>
              <a:rPr lang="en-AU" dirty="0"/>
              <a:t> </a:t>
            </a:r>
            <a:r>
              <a:rPr lang="en-AU" dirty="0">
                <a:hlinkClick r:id="rId11"/>
              </a:rPr>
              <a:t>https://web.library.uq.edu.au/files/14363/UQL_IDL_StategicFramework.pdf</a:t>
            </a:r>
            <a:r>
              <a:rPr lang="en-AU" dirty="0"/>
              <a:t> </a:t>
            </a:r>
          </a:p>
          <a:p>
            <a:pPr marL="540000" indent="-540000">
              <a:buNone/>
            </a:pPr>
            <a:endParaRPr lang="en-US" dirty="0"/>
          </a:p>
          <a:p>
            <a:pPr marL="0" indent="-1004400">
              <a:buNone/>
            </a:pPr>
            <a:endParaRPr lang="en-AU" dirty="0"/>
          </a:p>
          <a:p>
            <a:pPr marL="0" indent="0">
              <a:buNone/>
            </a:pPr>
            <a:endParaRPr lang="en-AU" dirty="0"/>
          </a:p>
        </p:txBody>
      </p:sp>
    </p:spTree>
    <p:extLst>
      <p:ext uri="{BB962C8B-B14F-4D97-AF65-F5344CB8AC3E}">
        <p14:creationId xmlns:p14="http://schemas.microsoft.com/office/powerpoint/2010/main" val="3147411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5779" y="1276424"/>
            <a:ext cx="9960077" cy="3531550"/>
          </a:xfrm>
        </p:spPr>
        <p:txBody>
          <a:bodyPr>
            <a:normAutofit/>
          </a:bodyPr>
          <a:lstStyle/>
          <a:p>
            <a:r>
              <a:rPr lang="en-AU" dirty="0"/>
              <a:t>Contact:</a:t>
            </a:r>
            <a:br>
              <a:rPr lang="en-AU" dirty="0"/>
            </a:br>
            <a:br>
              <a:rPr lang="en-AU" dirty="0"/>
            </a:br>
            <a:r>
              <a:rPr lang="en-AU" sz="3000" b="0" dirty="0"/>
              <a:t>Gillian Hallam</a:t>
            </a:r>
            <a:br>
              <a:rPr lang="en-AU" sz="3000" b="0" dirty="0"/>
            </a:br>
            <a:r>
              <a:rPr lang="en-AU" sz="3000" b="0" dirty="0"/>
              <a:t>g.hallam@library.uq.edu.au</a:t>
            </a:r>
            <a:br>
              <a:rPr lang="en-AU" dirty="0"/>
            </a:br>
            <a:endParaRPr lang="en-AU" dirty="0"/>
          </a:p>
        </p:txBody>
      </p:sp>
    </p:spTree>
    <p:extLst>
      <p:ext uri="{BB962C8B-B14F-4D97-AF65-F5344CB8AC3E}">
        <p14:creationId xmlns:p14="http://schemas.microsoft.com/office/powerpoint/2010/main" val="185433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5A78F8-2DE5-46AA-AD35-E5643F493072}"/>
              </a:ext>
            </a:extLst>
          </p:cNvPr>
          <p:cNvSpPr>
            <a:spLocks noGrp="1"/>
          </p:cNvSpPr>
          <p:nvPr>
            <p:ph idx="1"/>
          </p:nvPr>
        </p:nvSpPr>
        <p:spPr>
          <a:xfrm>
            <a:off x="693683" y="2091557"/>
            <a:ext cx="10972800" cy="4540469"/>
          </a:xfrm>
          <a:ln>
            <a:noFill/>
          </a:ln>
        </p:spPr>
        <p:txBody>
          <a:bodyPr>
            <a:normAutofit/>
          </a:bodyPr>
          <a:lstStyle/>
          <a:p>
            <a:r>
              <a:rPr lang="en-US" sz="3000" dirty="0"/>
              <a:t>The printing press, electricity, the horseless carriage, flight…</a:t>
            </a:r>
          </a:p>
          <a:p>
            <a:r>
              <a:rPr lang="en-US" dirty="0"/>
              <a:t>However, two significant factors:</a:t>
            </a:r>
          </a:p>
          <a:p>
            <a:pPr marL="990586" lvl="1" indent="-457200">
              <a:buFont typeface="+mj-lt"/>
              <a:buAutoNum type="arabicPeriod"/>
            </a:pPr>
            <a:r>
              <a:rPr lang="en-US" sz="2500" dirty="0">
                <a:solidFill>
                  <a:srgbClr val="5B46A3"/>
                </a:solidFill>
              </a:rPr>
              <a:t>The speed of change</a:t>
            </a:r>
          </a:p>
          <a:p>
            <a:pPr marL="990586" lvl="1" indent="-457200">
              <a:buFont typeface="+mj-lt"/>
              <a:buAutoNum type="arabicPeriod"/>
            </a:pPr>
            <a:r>
              <a:rPr lang="en-US" sz="2500" dirty="0">
                <a:solidFill>
                  <a:srgbClr val="5B46A3"/>
                </a:solidFill>
              </a:rPr>
              <a:t>The high stakes involved</a:t>
            </a:r>
          </a:p>
          <a:p>
            <a:r>
              <a:rPr lang="en-US" dirty="0"/>
              <a:t>Technological change is exponential</a:t>
            </a:r>
          </a:p>
          <a:p>
            <a:r>
              <a:rPr lang="en-US" dirty="0"/>
              <a:t>The rate of change is always accelerating</a:t>
            </a:r>
          </a:p>
          <a:p>
            <a:r>
              <a:rPr lang="en-US" dirty="0"/>
              <a:t>Innovation is happening on multiple fronts simultaneously</a:t>
            </a:r>
          </a:p>
          <a:p>
            <a:pPr>
              <a:lnSpc>
                <a:spcPct val="120000"/>
              </a:lnSpc>
              <a:spcBef>
                <a:spcPts val="0"/>
              </a:spcBef>
            </a:pPr>
            <a:r>
              <a:rPr lang="en-US" dirty="0"/>
              <a:t>Many new digital technologies are converging </a:t>
            </a:r>
            <a:br>
              <a:rPr lang="en-US" dirty="0"/>
            </a:br>
            <a:r>
              <a:rPr lang="en-US" dirty="0">
                <a:solidFill>
                  <a:srgbClr val="5B46A3"/>
                </a:solidFill>
              </a:rPr>
              <a:t>“to enable new and unexpected opportunities”</a:t>
            </a:r>
            <a:endParaRPr lang="en-AU" dirty="0">
              <a:solidFill>
                <a:srgbClr val="5B46A3"/>
              </a:solidFill>
            </a:endParaRPr>
          </a:p>
        </p:txBody>
      </p:sp>
      <p:sp>
        <p:nvSpPr>
          <p:cNvPr id="2" name="Title 1">
            <a:extLst>
              <a:ext uri="{FF2B5EF4-FFF2-40B4-BE49-F238E27FC236}">
                <a16:creationId xmlns:a16="http://schemas.microsoft.com/office/drawing/2014/main" id="{95F9117B-7469-4B36-8D95-662E562AAE29}"/>
              </a:ext>
            </a:extLst>
          </p:cNvPr>
          <p:cNvSpPr>
            <a:spLocks noGrp="1"/>
          </p:cNvSpPr>
          <p:nvPr>
            <p:ph type="title"/>
          </p:nvPr>
        </p:nvSpPr>
        <p:spPr>
          <a:xfrm>
            <a:off x="609600" y="540772"/>
            <a:ext cx="10972800" cy="1046289"/>
          </a:xfrm>
        </p:spPr>
        <p:txBody>
          <a:bodyPr>
            <a:normAutofit fontScale="90000"/>
          </a:bodyPr>
          <a:lstStyle/>
          <a:p>
            <a:r>
              <a:rPr lang="en-US" b="0" dirty="0"/>
              <a:t>Arguably, there is nothing new here – new technologies have always emerged to replace old technologies…</a:t>
            </a:r>
            <a:endParaRPr lang="en-AU" b="0" dirty="0"/>
          </a:p>
        </p:txBody>
      </p:sp>
    </p:spTree>
    <p:extLst>
      <p:ext uri="{BB962C8B-B14F-4D97-AF65-F5344CB8AC3E}">
        <p14:creationId xmlns:p14="http://schemas.microsoft.com/office/powerpoint/2010/main" val="47927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upress.deloitte.com/content/dam/dup-us-en/articles/from-exponential-technologies-to-exponential-innovation/Infographic-Deloitte-C.png">
            <a:extLst>
              <a:ext uri="{FF2B5EF4-FFF2-40B4-BE49-F238E27FC236}">
                <a16:creationId xmlns:a16="http://schemas.microsoft.com/office/drawing/2014/main" id="{FD823D8D-ABDD-438D-95E7-22DA3C92DA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3797"/>
            <a:ext cx="12192000" cy="3946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F7E42C-4BE0-4E58-BF75-C6B80921BD77}"/>
              </a:ext>
            </a:extLst>
          </p:cNvPr>
          <p:cNvSpPr txBox="1"/>
          <p:nvPr/>
        </p:nvSpPr>
        <p:spPr>
          <a:xfrm>
            <a:off x="8845799" y="6402707"/>
            <a:ext cx="4183117" cy="369332"/>
          </a:xfrm>
          <a:prstGeom prst="rect">
            <a:avLst/>
          </a:prstGeom>
          <a:noFill/>
        </p:spPr>
        <p:txBody>
          <a:bodyPr wrap="square" rtlCol="0">
            <a:spAutoFit/>
          </a:bodyPr>
          <a:lstStyle/>
          <a:p>
            <a:r>
              <a:rPr lang="en-US" dirty="0"/>
              <a:t>Image: </a:t>
            </a:r>
            <a:r>
              <a:rPr lang="en-US" dirty="0">
                <a:hlinkClick r:id="rId3"/>
              </a:rPr>
              <a:t>Deloitte University Press</a:t>
            </a:r>
            <a:endParaRPr lang="en-AU" dirty="0"/>
          </a:p>
        </p:txBody>
      </p:sp>
      <p:sp>
        <p:nvSpPr>
          <p:cNvPr id="5" name="TextBox 4">
            <a:extLst>
              <a:ext uri="{FF2B5EF4-FFF2-40B4-BE49-F238E27FC236}">
                <a16:creationId xmlns:a16="http://schemas.microsoft.com/office/drawing/2014/main" id="{83323D06-3F6E-47C9-820E-B523994A9659}"/>
              </a:ext>
            </a:extLst>
          </p:cNvPr>
          <p:cNvSpPr txBox="1"/>
          <p:nvPr/>
        </p:nvSpPr>
        <p:spPr>
          <a:xfrm>
            <a:off x="2673844" y="4673986"/>
            <a:ext cx="2775097" cy="1938992"/>
          </a:xfrm>
          <a:prstGeom prst="rect">
            <a:avLst/>
          </a:prstGeom>
          <a:noFill/>
        </p:spPr>
        <p:txBody>
          <a:bodyPr wrap="square" rtlCol="0">
            <a:spAutoFit/>
          </a:bodyPr>
          <a:lstStyle/>
          <a:p>
            <a:r>
              <a:rPr lang="en-US" sz="2400" b="1" dirty="0">
                <a:solidFill>
                  <a:srgbClr val="00A3DE"/>
                </a:solidFill>
                <a:latin typeface="Calibri Light" panose="020F0302020204030204" pitchFamily="34" charset="0"/>
                <a:cs typeface="Calibri Light" panose="020F0302020204030204" pitchFamily="34" charset="0"/>
              </a:rPr>
              <a:t>Computing power</a:t>
            </a:r>
          </a:p>
          <a:p>
            <a:endParaRPr lang="en-US" sz="2400" b="1" dirty="0">
              <a:solidFill>
                <a:srgbClr val="00A3DE"/>
              </a:solidFill>
              <a:latin typeface="Calibri Light" panose="020F0302020204030204" pitchFamily="34" charset="0"/>
              <a:cs typeface="Calibri Light" panose="020F0302020204030204" pitchFamily="34" charset="0"/>
            </a:endParaRPr>
          </a:p>
          <a:p>
            <a:r>
              <a:rPr lang="en-US" sz="2400" b="1" dirty="0">
                <a:solidFill>
                  <a:srgbClr val="00A3DE"/>
                </a:solidFill>
                <a:latin typeface="Calibri Light" panose="020F0302020204030204" pitchFamily="34" charset="0"/>
                <a:cs typeface="Calibri Light" panose="020F0302020204030204" pitchFamily="34" charset="0"/>
              </a:rPr>
              <a:t>Digital storage</a:t>
            </a:r>
          </a:p>
          <a:p>
            <a:endParaRPr lang="en-US" sz="2400" b="1" dirty="0">
              <a:solidFill>
                <a:srgbClr val="00A3DE"/>
              </a:solidFill>
              <a:latin typeface="Calibri Light" panose="020F0302020204030204" pitchFamily="34" charset="0"/>
              <a:cs typeface="Calibri Light" panose="020F0302020204030204" pitchFamily="34" charset="0"/>
            </a:endParaRPr>
          </a:p>
          <a:p>
            <a:r>
              <a:rPr lang="en-US" sz="2400" b="1" dirty="0">
                <a:solidFill>
                  <a:srgbClr val="00A3DE"/>
                </a:solidFill>
                <a:latin typeface="Calibri Light" panose="020F0302020204030204" pitchFamily="34" charset="0"/>
                <a:cs typeface="Calibri Light" panose="020F0302020204030204" pitchFamily="34" charset="0"/>
              </a:rPr>
              <a:t>Bandwidth</a:t>
            </a:r>
            <a:endParaRPr lang="en-AU" sz="2400" b="1" dirty="0">
              <a:solidFill>
                <a:srgbClr val="00A3DE"/>
              </a:solidFill>
              <a:latin typeface="Calibri Light" panose="020F0302020204030204" pitchFamily="34" charset="0"/>
              <a:cs typeface="Calibri Light" panose="020F0302020204030204" pitchFamily="34" charset="0"/>
            </a:endParaRPr>
          </a:p>
        </p:txBody>
      </p:sp>
      <p:pic>
        <p:nvPicPr>
          <p:cNvPr id="7" name="Picture 6" descr="https://dupress.deloitte.com/content/dam/dup-us-en/articles/from-exponential-technologies-to-exponential-innovation/Infographic-Deloitte-C.png">
            <a:extLst>
              <a:ext uri="{FF2B5EF4-FFF2-40B4-BE49-F238E27FC236}">
                <a16:creationId xmlns:a16="http://schemas.microsoft.com/office/drawing/2014/main" id="{FD823D8D-ABDD-438D-95E7-22DA3C92DAF4}"/>
              </a:ext>
            </a:extLst>
          </p:cNvPr>
          <p:cNvPicPr/>
          <p:nvPr/>
        </p:nvPicPr>
        <p:blipFill rotWithShape="1">
          <a:blip r:embed="rId2" cstate="print">
            <a:extLst>
              <a:ext uri="{28A0092B-C50C-407E-A947-70E740481C1C}">
                <a14:useLocalDpi xmlns:a14="http://schemas.microsoft.com/office/drawing/2010/main" val="0"/>
              </a:ext>
            </a:extLst>
          </a:blip>
          <a:srcRect l="2105" t="24779" r="88589" b="53799"/>
          <a:stretch/>
        </p:blipFill>
        <p:spPr bwMode="auto">
          <a:xfrm>
            <a:off x="202019" y="4673987"/>
            <a:ext cx="2471825" cy="1913386"/>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2517BDD0-C535-41D9-A3E8-D3364A68C86F}"/>
              </a:ext>
            </a:extLst>
          </p:cNvPr>
          <p:cNvPicPr>
            <a:picLocks noChangeAspect="1"/>
          </p:cNvPicPr>
          <p:nvPr/>
        </p:nvPicPr>
        <p:blipFill>
          <a:blip r:embed="rId4"/>
          <a:stretch>
            <a:fillRect/>
          </a:stretch>
        </p:blipFill>
        <p:spPr>
          <a:xfrm>
            <a:off x="5586280" y="4786061"/>
            <a:ext cx="2930398" cy="857421"/>
          </a:xfrm>
          <a:prstGeom prst="rect">
            <a:avLst/>
          </a:prstGeom>
        </p:spPr>
      </p:pic>
      <p:pic>
        <p:nvPicPr>
          <p:cNvPr id="9" name="Picture 8" descr="https://dupress.deloitte.com/content/dam/dup-us-en/articles/from-exponential-technologies-to-exponential-innovation/Infographic-Deloitte-C.png">
            <a:extLst>
              <a:ext uri="{FF2B5EF4-FFF2-40B4-BE49-F238E27FC236}">
                <a16:creationId xmlns:a16="http://schemas.microsoft.com/office/drawing/2014/main" id="{FD823D8D-ABDD-438D-95E7-22DA3C92DAF4}"/>
              </a:ext>
            </a:extLst>
          </p:cNvPr>
          <p:cNvPicPr/>
          <p:nvPr/>
        </p:nvPicPr>
        <p:blipFill rotWithShape="1">
          <a:blip r:embed="rId2" cstate="print">
            <a:extLst>
              <a:ext uri="{28A0092B-C50C-407E-A947-70E740481C1C}">
                <a14:useLocalDpi xmlns:a14="http://schemas.microsoft.com/office/drawing/2010/main" val="0"/>
              </a:ext>
            </a:extLst>
          </a:blip>
          <a:srcRect l="9815" t="58399" r="83477" b="35154"/>
          <a:stretch/>
        </p:blipFill>
        <p:spPr bwMode="auto">
          <a:xfrm>
            <a:off x="5586280" y="5630680"/>
            <a:ext cx="2930398" cy="9089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195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63560" y="328122"/>
            <a:ext cx="10618839" cy="717924"/>
          </a:xfrm>
        </p:spPr>
        <p:txBody>
          <a:bodyPr>
            <a:normAutofit/>
          </a:bodyPr>
          <a:lstStyle/>
          <a:p>
            <a:r>
              <a:rPr lang="en-AU" b="0" dirty="0"/>
              <a:t>Interpretations of disruption can vary…</a:t>
            </a:r>
          </a:p>
        </p:txBody>
      </p:sp>
      <p:sp>
        <p:nvSpPr>
          <p:cNvPr id="3" name="Content Placeholder 2"/>
          <p:cNvSpPr>
            <a:spLocks noGrp="1"/>
          </p:cNvSpPr>
          <p:nvPr>
            <p:ph idx="1"/>
          </p:nvPr>
        </p:nvSpPr>
        <p:spPr>
          <a:xfrm>
            <a:off x="839267" y="1520456"/>
            <a:ext cx="11111728" cy="5241850"/>
          </a:xfrm>
        </p:spPr>
        <p:txBody>
          <a:bodyPr>
            <a:normAutofit lnSpcReduction="10000"/>
          </a:bodyPr>
          <a:lstStyle/>
          <a:p>
            <a:pPr fontAlgn="base"/>
            <a:r>
              <a:rPr lang="en-AU" dirty="0"/>
              <a:t>“Disruptive innovation”: new ideas and technologies can be deliberately employed to:</a:t>
            </a:r>
          </a:p>
          <a:p>
            <a:pPr marL="990586" lvl="1" indent="-457200" fontAlgn="base"/>
            <a:r>
              <a:rPr lang="en-AU" dirty="0"/>
              <a:t>Upset the status quo</a:t>
            </a:r>
          </a:p>
          <a:p>
            <a:pPr marL="990586" lvl="1" indent="-457200" fontAlgn="base"/>
            <a:r>
              <a:rPr lang="en-AU" dirty="0"/>
              <a:t>Redefine industry best practice</a:t>
            </a:r>
          </a:p>
          <a:p>
            <a:pPr marL="990586" lvl="1" indent="-457200" fontAlgn="base"/>
            <a:r>
              <a:rPr lang="en-AU" dirty="0"/>
              <a:t>Change the very rules of the game</a:t>
            </a:r>
          </a:p>
          <a:p>
            <a:pPr marL="533386" lvl="1" indent="0" algn="r" fontAlgn="base">
              <a:buNone/>
            </a:pPr>
            <a:r>
              <a:rPr lang="en-AU" dirty="0"/>
              <a:t>(Clayton Christensen, 1995)</a:t>
            </a:r>
          </a:p>
          <a:p>
            <a:pPr marL="533386" lvl="1" indent="0" algn="r" fontAlgn="base">
              <a:buNone/>
            </a:pPr>
            <a:endParaRPr lang="en-AU" dirty="0"/>
          </a:p>
          <a:p>
            <a:pPr fontAlgn="base"/>
            <a:r>
              <a:rPr lang="en-AU" dirty="0"/>
              <a:t>“Any form of innovation by anyone who alters value creation to challenge</a:t>
            </a:r>
            <a:br>
              <a:rPr lang="en-AU" dirty="0"/>
            </a:br>
            <a:r>
              <a:rPr lang="en-AU" dirty="0"/>
              <a:t> the status quo of existing business practices”</a:t>
            </a:r>
          </a:p>
          <a:p>
            <a:pPr fontAlgn="base"/>
            <a:r>
              <a:rPr lang="en-AU" dirty="0"/>
              <a:t>“The process of smaller, entrepreneurial firms that focus on under-served, </a:t>
            </a:r>
            <a:br>
              <a:rPr lang="en-AU" dirty="0"/>
            </a:br>
            <a:r>
              <a:rPr lang="en-AU" dirty="0"/>
              <a:t>low-margin markets, then shift towards domination of the mainstream</a:t>
            </a:r>
            <a:br>
              <a:rPr lang="en-AU" dirty="0"/>
            </a:br>
            <a:r>
              <a:rPr lang="en-AU" dirty="0"/>
              <a:t>segment of the market, upending the traditional players” </a:t>
            </a:r>
          </a:p>
          <a:p>
            <a:pPr marL="609585" lvl="1" indent="0" algn="r" fontAlgn="base">
              <a:buNone/>
            </a:pPr>
            <a:r>
              <a:rPr lang="en-AU" dirty="0"/>
              <a:t>(Perrett, 2017)</a:t>
            </a:r>
          </a:p>
          <a:p>
            <a:pPr marL="609585" lvl="1" indent="0" algn="r" fontAlgn="base">
              <a:buNone/>
            </a:pPr>
            <a:endParaRPr lang="en-AU" dirty="0"/>
          </a:p>
          <a:p>
            <a:pPr marL="0" indent="0" fontAlgn="base">
              <a:buNone/>
            </a:pPr>
            <a:endParaRPr lang="en-AU" dirty="0"/>
          </a:p>
          <a:p>
            <a:pPr marL="0" indent="0">
              <a:buNone/>
            </a:pPr>
            <a:endParaRPr lang="en-AU" dirty="0"/>
          </a:p>
        </p:txBody>
      </p:sp>
    </p:spTree>
    <p:extLst>
      <p:ext uri="{BB962C8B-B14F-4D97-AF65-F5344CB8AC3E}">
        <p14:creationId xmlns:p14="http://schemas.microsoft.com/office/powerpoint/2010/main" val="32324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F9CC-AFBA-4DED-B2CC-BCBC754258FB}"/>
              </a:ext>
            </a:extLst>
          </p:cNvPr>
          <p:cNvSpPr>
            <a:spLocks noGrp="1"/>
          </p:cNvSpPr>
          <p:nvPr>
            <p:ph type="title"/>
          </p:nvPr>
        </p:nvSpPr>
        <p:spPr>
          <a:xfrm>
            <a:off x="609600" y="317490"/>
            <a:ext cx="10972800" cy="717924"/>
          </a:xfrm>
        </p:spPr>
        <p:txBody>
          <a:bodyPr/>
          <a:lstStyle/>
          <a:p>
            <a:r>
              <a:rPr lang="en-AU" dirty="0"/>
              <a:t>Our common understandings of the impact</a:t>
            </a:r>
          </a:p>
        </p:txBody>
      </p:sp>
      <p:sp>
        <p:nvSpPr>
          <p:cNvPr id="3" name="Content Placeholder 2">
            <a:extLst>
              <a:ext uri="{FF2B5EF4-FFF2-40B4-BE49-F238E27FC236}">
                <a16:creationId xmlns:a16="http://schemas.microsoft.com/office/drawing/2014/main" id="{D89B613F-19E4-4D3D-979E-FB5F9A6DD7C2}"/>
              </a:ext>
            </a:extLst>
          </p:cNvPr>
          <p:cNvSpPr>
            <a:spLocks noGrp="1"/>
          </p:cNvSpPr>
          <p:nvPr>
            <p:ph idx="1"/>
          </p:nvPr>
        </p:nvSpPr>
        <p:spPr>
          <a:xfrm>
            <a:off x="1414130" y="1557089"/>
            <a:ext cx="9955619" cy="5300911"/>
          </a:xfrm>
        </p:spPr>
        <p:txBody>
          <a:bodyPr>
            <a:normAutofit/>
          </a:bodyPr>
          <a:lstStyle/>
          <a:p>
            <a:pPr fontAlgn="base"/>
            <a:r>
              <a:rPr lang="en-AU" dirty="0"/>
              <a:t>Markets are in flux due to technological advances</a:t>
            </a:r>
          </a:p>
          <a:p>
            <a:pPr fontAlgn="base"/>
            <a:r>
              <a:rPr lang="en-AU" dirty="0"/>
              <a:t>The world is experiencing a continuous evolution as:</a:t>
            </a:r>
          </a:p>
          <a:p>
            <a:pPr lvl="1" fontAlgn="base"/>
            <a:r>
              <a:rPr lang="en-AU" dirty="0"/>
              <a:t>The marketplace is challenged</a:t>
            </a:r>
          </a:p>
          <a:p>
            <a:pPr lvl="1" fontAlgn="base"/>
            <a:r>
              <a:rPr lang="en-AU" dirty="0"/>
              <a:t>New segments emerge</a:t>
            </a:r>
          </a:p>
          <a:p>
            <a:pPr lvl="1" fontAlgn="base"/>
            <a:r>
              <a:rPr lang="en-AU" dirty="0"/>
              <a:t>The competitive landscape is redefined for entire industries</a:t>
            </a:r>
          </a:p>
          <a:p>
            <a:r>
              <a:rPr lang="en-AU" dirty="0"/>
              <a:t>Technology is transforming everything about:</a:t>
            </a:r>
          </a:p>
          <a:p>
            <a:pPr lvl="1"/>
            <a:r>
              <a:rPr lang="en-AU" dirty="0"/>
              <a:t>The way businesses are run</a:t>
            </a:r>
          </a:p>
          <a:p>
            <a:pPr lvl="1"/>
            <a:r>
              <a:rPr lang="en-AU" dirty="0"/>
              <a:t>The way they interact with customers</a:t>
            </a:r>
          </a:p>
          <a:p>
            <a:r>
              <a:rPr lang="en-AU" dirty="0"/>
              <a:t>This is all supported by social, mobile and cloud technologies</a:t>
            </a:r>
          </a:p>
          <a:p>
            <a:r>
              <a:rPr lang="en-AU" i="1" dirty="0"/>
              <a:t>On the collective level</a:t>
            </a:r>
            <a:r>
              <a:rPr lang="en-AU" dirty="0"/>
              <a:t>: ‘positive’ change for society</a:t>
            </a:r>
          </a:p>
          <a:p>
            <a:r>
              <a:rPr lang="en-AU" i="1" dirty="0"/>
              <a:t>On the individual level</a:t>
            </a:r>
            <a:r>
              <a:rPr lang="en-AU" dirty="0"/>
              <a:t>: often ‘negative’ change...</a:t>
            </a:r>
          </a:p>
          <a:p>
            <a:pPr marL="0" indent="0">
              <a:buNone/>
            </a:pPr>
            <a:endParaRPr lang="en-AU" dirty="0"/>
          </a:p>
        </p:txBody>
      </p:sp>
    </p:spTree>
    <p:extLst>
      <p:ext uri="{BB962C8B-B14F-4D97-AF65-F5344CB8AC3E}">
        <p14:creationId xmlns:p14="http://schemas.microsoft.com/office/powerpoint/2010/main" val="286303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TotalTime>
  <Words>2299</Words>
  <Application>Microsoft Office PowerPoint</Application>
  <PresentationFormat>Widescreen</PresentationFormat>
  <Paragraphs>372</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Times New Roman</vt:lpstr>
      <vt:lpstr>Wingdings</vt:lpstr>
      <vt:lpstr>1_Office Theme</vt:lpstr>
      <vt:lpstr>Building a successful future through information and digital literacy</vt:lpstr>
      <vt:lpstr>PowerPoint Presentation</vt:lpstr>
      <vt:lpstr>Overview</vt:lpstr>
      <vt:lpstr>So - what are your views?</vt:lpstr>
      <vt:lpstr>What do we actually mean by ‘digital disruption’?</vt:lpstr>
      <vt:lpstr>Arguably, there is nothing new here – new technologies have always emerged to replace old technologies…</vt:lpstr>
      <vt:lpstr>PowerPoint Presentation</vt:lpstr>
      <vt:lpstr>Interpretations of disruption can vary…</vt:lpstr>
      <vt:lpstr>Our common understandings of the impact</vt:lpstr>
      <vt:lpstr>PowerPoint Presentation</vt:lpstr>
      <vt:lpstr>How we conceptualise ‘disruption’</vt:lpstr>
      <vt:lpstr>The reality…</vt:lpstr>
      <vt:lpstr>Digital disruption        ‘Digital opportunity’</vt:lpstr>
      <vt:lpstr>Opportunity for the workforce of the future*</vt:lpstr>
      <vt:lpstr>Business Council of Australia</vt:lpstr>
      <vt:lpstr>Australian Council of Learning Academics (ACOLA)</vt:lpstr>
      <vt:lpstr>CSIRO</vt:lpstr>
      <vt:lpstr>Regional Australia Institute &amp; NBN</vt:lpstr>
      <vt:lpstr>PowerPoint Presentation</vt:lpstr>
      <vt:lpstr>Proportion (%) of students at or above proficient standard in ICT literacy</vt:lpstr>
      <vt:lpstr>Where does the higher education sector fit it?</vt:lpstr>
      <vt:lpstr>How is digital technology having an impact on education?</vt:lpstr>
      <vt:lpstr>Digital opportunities in education</vt:lpstr>
      <vt:lpstr>But -- disruption?    Is the degree really worth the investment??</vt:lpstr>
      <vt:lpstr>New models for learning</vt:lpstr>
      <vt:lpstr>PowerPoint Presentation</vt:lpstr>
      <vt:lpstr>Opportunities to develop the digital learning experience </vt:lpstr>
      <vt:lpstr>PowerPoint Presentation</vt:lpstr>
      <vt:lpstr>The UQ Student Strategy</vt:lpstr>
      <vt:lpstr>PowerPoint Presentation</vt:lpstr>
      <vt:lpstr>The role of UQ Library</vt:lpstr>
      <vt:lpstr>The strategic value of information &amp; digital literacy</vt:lpstr>
      <vt:lpstr>Opportunities to build digital capabilities</vt:lpstr>
      <vt:lpstr>Information and digital literacy  to support the UQ community</vt:lpstr>
      <vt:lpstr>Our changing understanding of ‘information literacy’</vt:lpstr>
      <vt:lpstr>PowerPoint Presentation</vt:lpstr>
      <vt:lpstr>PowerPoint Presentation</vt:lpstr>
      <vt:lpstr>PowerPoint Presentation</vt:lpstr>
      <vt:lpstr>The central issues</vt:lpstr>
      <vt:lpstr>PowerPoint Presentation</vt:lpstr>
      <vt:lpstr>In different disciplines and professions?</vt:lpstr>
      <vt:lpstr>Are there some common denominators?</vt:lpstr>
      <vt:lpstr>PowerPoint Presentation</vt:lpstr>
      <vt:lpstr>PowerPoint Presentation</vt:lpstr>
      <vt:lpstr>Current initiatives at UQ Library</vt:lpstr>
      <vt:lpstr>IDL to foster digital scholarship</vt:lpstr>
      <vt:lpstr>Centre for Digital Scholarship (CDS):  Digital infrastructure, digital tools, digital training</vt:lpstr>
      <vt:lpstr>PowerPoint Presentation</vt:lpstr>
      <vt:lpstr>PowerPoint Presentation</vt:lpstr>
      <vt:lpstr>References</vt:lpstr>
      <vt:lpstr>PowerPoint Presentation</vt:lpstr>
      <vt:lpstr>Contact:  Gillian Hallam g.hallam@library.uq.edu.au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Booth</dc:creator>
  <cp:lastModifiedBy>Reviewer</cp:lastModifiedBy>
  <cp:revision>172</cp:revision>
  <dcterms:created xsi:type="dcterms:W3CDTF">2017-01-21T04:50:03Z</dcterms:created>
  <dcterms:modified xsi:type="dcterms:W3CDTF">2017-07-20T21:39:41Z</dcterms:modified>
</cp:coreProperties>
</file>