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9" r:id="rId5"/>
    <p:sldMasterId id="2147483907" r:id="rId6"/>
  </p:sldMasterIdLst>
  <p:notesMasterIdLst>
    <p:notesMasterId r:id="rId19"/>
  </p:notesMasterIdLst>
  <p:sldIdLst>
    <p:sldId id="256" r:id="rId7"/>
    <p:sldId id="269" r:id="rId8"/>
    <p:sldId id="272" r:id="rId9"/>
    <p:sldId id="273" r:id="rId10"/>
    <p:sldId id="274" r:id="rId11"/>
    <p:sldId id="268" r:id="rId12"/>
    <p:sldId id="275" r:id="rId13"/>
    <p:sldId id="276" r:id="rId14"/>
    <p:sldId id="277" r:id="rId15"/>
    <p:sldId id="258" r:id="rId16"/>
    <p:sldId id="267" r:id="rId17"/>
    <p:sldId id="278" r:id="rId18"/>
  </p:sldIdLst>
  <p:sldSz cx="9144000" cy="6858000" type="screen4x3"/>
  <p:notesSz cx="6789738" cy="9929813"/>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23" autoAdjust="0"/>
  </p:normalViewPr>
  <p:slideViewPr>
    <p:cSldViewPr>
      <p:cViewPr varScale="1">
        <p:scale>
          <a:sx n="83" d="100"/>
          <a:sy n="83" d="100"/>
        </p:scale>
        <p:origin x="-242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41638"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65539" name="Rectangle 3"/>
          <p:cNvSpPr>
            <a:spLocks noGrp="1" noChangeArrowheads="1"/>
          </p:cNvSpPr>
          <p:nvPr>
            <p:ph type="dt" idx="1"/>
          </p:nvPr>
        </p:nvSpPr>
        <p:spPr bwMode="auto">
          <a:xfrm>
            <a:off x="3848100" y="0"/>
            <a:ext cx="2941638"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21508" name="Rectangle 4"/>
          <p:cNvSpPr>
            <a:spLocks noGrp="1" noRot="1" noChangeAspect="1" noChangeArrowheads="1" noTextEdit="1"/>
          </p:cNvSpPr>
          <p:nvPr>
            <p:ph type="sldImg" idx="2"/>
          </p:nvPr>
        </p:nvSpPr>
        <p:spPr bwMode="auto">
          <a:xfrm>
            <a:off x="912813" y="744538"/>
            <a:ext cx="4964112"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1" name="Rectangle 5"/>
          <p:cNvSpPr>
            <a:spLocks noGrp="1" noChangeArrowheads="1"/>
          </p:cNvSpPr>
          <p:nvPr>
            <p:ph type="body" sz="quarter" idx="3"/>
          </p:nvPr>
        </p:nvSpPr>
        <p:spPr bwMode="auto">
          <a:xfrm>
            <a:off x="904875" y="4716463"/>
            <a:ext cx="4979988" cy="4468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5542" name="Rectangle 6"/>
          <p:cNvSpPr>
            <a:spLocks noGrp="1" noChangeArrowheads="1"/>
          </p:cNvSpPr>
          <p:nvPr>
            <p:ph type="ftr" sz="quarter" idx="4"/>
          </p:nvPr>
        </p:nvSpPr>
        <p:spPr bwMode="auto">
          <a:xfrm>
            <a:off x="0" y="9432925"/>
            <a:ext cx="2941638"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65543" name="Rectangle 7"/>
          <p:cNvSpPr>
            <a:spLocks noGrp="1" noChangeArrowheads="1"/>
          </p:cNvSpPr>
          <p:nvPr>
            <p:ph type="sldNum" sz="quarter" idx="5"/>
          </p:nvPr>
        </p:nvSpPr>
        <p:spPr bwMode="auto">
          <a:xfrm>
            <a:off x="3848100" y="9432925"/>
            <a:ext cx="2941638"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CA06CAF8-5CB9-4BC5-B815-9C7A6DD6B066}" type="slidenum">
              <a:rPr lang="en-US" altLang="en-US"/>
              <a:pPr>
                <a:defRPr/>
              </a:pPr>
              <a:t>‹#›</a:t>
            </a:fld>
            <a:endParaRPr lang="en-US" altLang="en-US"/>
          </a:p>
        </p:txBody>
      </p:sp>
    </p:spTree>
    <p:extLst>
      <p:ext uri="{BB962C8B-B14F-4D97-AF65-F5344CB8AC3E}">
        <p14:creationId xmlns:p14="http://schemas.microsoft.com/office/powerpoint/2010/main" val="19871622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65BE401-B3FC-4A10-A18B-6371031321A6}" type="slidenum">
              <a:rPr lang="en-US" altLang="en-US" sz="1200" smtClean="0"/>
              <a:pPr/>
              <a:t>1</a:t>
            </a:fld>
            <a:endParaRPr lang="en-US" altLang="en-US" sz="120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ea typeface="ＭＳ Ｐゴシック" pitchFamily="34" charset="-128"/>
              </a:rPr>
              <a:t>Introduce myself and </a:t>
            </a:r>
            <a:r>
              <a:rPr lang="en-US" altLang="en-US" smtClean="0">
                <a:latin typeface="Arial" pitchFamily="34" charset="0"/>
                <a:ea typeface="ＭＳ Ｐゴシック" pitchFamily="34" charset="-128"/>
              </a:rPr>
              <a:t>my role at DET</a:t>
            </a:r>
            <a:endParaRPr lang="en-US" altLang="en-US" dirty="0" smtClean="0">
              <a:latin typeface="Arial"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z="1600" b="0" dirty="0" smtClean="0">
                <a:latin typeface="Arial" pitchFamily="34" charset="0"/>
                <a:ea typeface="ＭＳ Ｐゴシック" pitchFamily="34" charset="-128"/>
              </a:rPr>
              <a:t>For</a:t>
            </a:r>
            <a:r>
              <a:rPr lang="en-AU" altLang="en-US" sz="1600" b="0" baseline="0" dirty="0" smtClean="0">
                <a:latin typeface="Arial" pitchFamily="34" charset="0"/>
                <a:ea typeface="ＭＳ Ｐゴシック" pitchFamily="34" charset="-128"/>
              </a:rPr>
              <a:t> more in depth information on what we have touched on today, please visit the Department of Education and Training’s website and take a look at the  “Social media for School and Departmental Promotion or…………………. </a:t>
            </a:r>
            <a:endParaRPr lang="en-AU" altLang="en-US" sz="1600" b="0" dirty="0" smtClean="0">
              <a:latin typeface="Arial" pitchFamily="34" charset="0"/>
              <a:ea typeface="ＭＳ Ｐゴシック" pitchFamily="34" charset="-128"/>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2EE724A-7EA4-43E0-85C3-887950A59769}" type="slidenum">
              <a:rPr lang="en-US" altLang="en-US" sz="1200" smtClean="0"/>
              <a:pPr/>
              <a:t>10</a:t>
            </a:fld>
            <a:endParaRPr lang="en-US" alt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smtClean="0">
                <a:latin typeface="Arial" pitchFamily="34" charset="0"/>
                <a:ea typeface="ＭＳ Ｐゴシック" pitchFamily="34" charset="-128"/>
              </a:rPr>
              <a:t>Contact</a:t>
            </a:r>
            <a:r>
              <a:rPr lang="en-AU" altLang="en-US" baseline="0" dirty="0" smtClean="0">
                <a:latin typeface="Arial" pitchFamily="34" charset="0"/>
                <a:ea typeface="ＭＳ Ｐゴシック" pitchFamily="34" charset="-128"/>
              </a:rPr>
              <a:t> us. </a:t>
            </a:r>
            <a:endParaRPr lang="en-AU" altLang="en-US" dirty="0" smtClean="0">
              <a:latin typeface="Arial" pitchFamily="34" charset="0"/>
              <a:ea typeface="ＭＳ Ｐゴシック"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233DC30-1A2B-4382-A4D3-0BE3AB0BF695}" type="slidenum">
              <a:rPr lang="en-US" altLang="en-US" sz="1200" smtClean="0"/>
              <a:pPr/>
              <a:t>11</a:t>
            </a:fld>
            <a:endParaRPr lang="en-US" alt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CA06CAF8-5CB9-4BC5-B815-9C7A6DD6B066}" type="slidenum">
              <a:rPr lang="en-US" altLang="en-US" smtClean="0"/>
              <a:pPr>
                <a:defRPr/>
              </a:pPr>
              <a:t>12</a:t>
            </a:fld>
            <a:endParaRPr lang="en-US" altLang="en-US"/>
          </a:p>
        </p:txBody>
      </p:sp>
    </p:spTree>
    <p:extLst>
      <p:ext uri="{BB962C8B-B14F-4D97-AF65-F5344CB8AC3E}">
        <p14:creationId xmlns:p14="http://schemas.microsoft.com/office/powerpoint/2010/main" val="1171794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t>Manage accounts – Facebook, Twitter,</a:t>
            </a:r>
            <a:r>
              <a:rPr lang="en-AU" sz="1200" baseline="0" dirty="0" smtClean="0"/>
              <a:t> YouTube, LinkedIn</a:t>
            </a:r>
          </a:p>
          <a:p>
            <a:endParaRPr lang="en-AU" sz="1200" baseline="0" dirty="0" smtClean="0"/>
          </a:p>
          <a:p>
            <a:r>
              <a:rPr lang="en-AU" sz="1200" baseline="0" dirty="0" smtClean="0"/>
              <a:t>Schools – create Facebook/Twitter/YouTube pages for state schools wishing to establish a social media presence</a:t>
            </a:r>
          </a:p>
          <a:p>
            <a:endParaRPr lang="en-AU" sz="1200" baseline="0" dirty="0" smtClean="0"/>
          </a:p>
          <a:p>
            <a:r>
              <a:rPr lang="en-AU" sz="1200" baseline="0" dirty="0" smtClean="0"/>
              <a:t>Advice – provide advice and assistance to schools around the management of their social media accounts (how to respond to negative comments, troubleshooting, content ideas)</a:t>
            </a:r>
          </a:p>
          <a:p>
            <a:endParaRPr lang="en-AU" dirty="0"/>
          </a:p>
        </p:txBody>
      </p:sp>
      <p:sp>
        <p:nvSpPr>
          <p:cNvPr id="4" name="Slide Number Placeholder 3"/>
          <p:cNvSpPr>
            <a:spLocks noGrp="1"/>
          </p:cNvSpPr>
          <p:nvPr>
            <p:ph type="sldNum" sz="quarter" idx="10"/>
          </p:nvPr>
        </p:nvSpPr>
        <p:spPr/>
        <p:txBody>
          <a:bodyPr/>
          <a:lstStyle/>
          <a:p>
            <a:pPr>
              <a:defRPr/>
            </a:pPr>
            <a:fld id="{CA06CAF8-5CB9-4BC5-B815-9C7A6DD6B066}" type="slidenum">
              <a:rPr lang="en-US" altLang="en-US" smtClean="0"/>
              <a:pPr>
                <a:defRPr/>
              </a:pPr>
              <a:t>2</a:t>
            </a:fld>
            <a:endParaRPr lang="en-US" altLang="en-US"/>
          </a:p>
        </p:txBody>
      </p:sp>
    </p:spTree>
    <p:extLst>
      <p:ext uri="{BB962C8B-B14F-4D97-AF65-F5344CB8AC3E}">
        <p14:creationId xmlns:p14="http://schemas.microsoft.com/office/powerpoint/2010/main" val="3536799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pitchFamily="-107" charset="0"/>
                <a:ea typeface="ＭＳ Ｐゴシック" pitchFamily="-107" charset="-128"/>
                <a:cs typeface="ＭＳ Ｐゴシック" pitchFamily="-107" charset="-128"/>
              </a:rPr>
              <a:t>The Community Engagement and Partnerships branch establishes accounts for schools.</a:t>
            </a:r>
          </a:p>
          <a:p>
            <a:endParaRPr lang="en-AU" sz="1200" kern="1200" dirty="0" smtClean="0">
              <a:solidFill>
                <a:schemeClr val="tx1"/>
              </a:solidFill>
              <a:effectLst/>
              <a:latin typeface="Arial" pitchFamily="-107" charset="0"/>
              <a:ea typeface="ＭＳ Ｐゴシック" pitchFamily="-107" charset="-128"/>
              <a:cs typeface="ＭＳ Ｐゴシック" pitchFamily="-107" charset="-128"/>
            </a:endParaRPr>
          </a:p>
          <a:p>
            <a:r>
              <a:rPr lang="en-AU" sz="1200" kern="1200" dirty="0" smtClean="0">
                <a:solidFill>
                  <a:schemeClr val="tx1"/>
                </a:solidFill>
                <a:effectLst/>
                <a:latin typeface="Arial" pitchFamily="-107" charset="0"/>
                <a:ea typeface="ＭＳ Ｐゴシック" pitchFamily="-107" charset="-128"/>
                <a:cs typeface="ＭＳ Ｐゴシック" pitchFamily="-107" charset="-128"/>
              </a:rPr>
              <a:t>An official account is set up for the whole school not individual areas, events or classes. This helps those managing the account keep a better eye on content that is being posted about the school as well as content posted by the public. </a:t>
            </a:r>
          </a:p>
          <a:p>
            <a:endParaRPr lang="en-AU" sz="1200" kern="1200" dirty="0" smtClean="0">
              <a:solidFill>
                <a:schemeClr val="tx1"/>
              </a:solidFill>
              <a:effectLst/>
              <a:latin typeface="Arial" pitchFamily="-107" charset="0"/>
              <a:ea typeface="ＭＳ Ｐゴシック" pitchFamily="-107" charset="-128"/>
              <a:cs typeface="ＭＳ Ｐゴシック" pitchFamily="-107" charset="-128"/>
            </a:endParaRPr>
          </a:p>
          <a:p>
            <a:r>
              <a:rPr lang="en-AU" sz="1200" kern="1200" dirty="0" smtClean="0">
                <a:solidFill>
                  <a:schemeClr val="tx1"/>
                </a:solidFill>
                <a:effectLst/>
                <a:latin typeface="Arial" pitchFamily="-107" charset="0"/>
                <a:ea typeface="ＭＳ Ｐゴシック" pitchFamily="-107" charset="-128"/>
                <a:cs typeface="ＭＳ Ｐゴシック" pitchFamily="-107" charset="-128"/>
              </a:rPr>
              <a:t>We recommend schools post content related to good news stories, achievements, school information, special events and displays. </a:t>
            </a:r>
          </a:p>
          <a:p>
            <a:endParaRPr lang="en-AU" sz="1200" kern="1200" dirty="0" smtClean="0">
              <a:solidFill>
                <a:schemeClr val="tx1"/>
              </a:solidFill>
              <a:effectLst/>
              <a:latin typeface="Arial" pitchFamily="-107" charset="0"/>
              <a:ea typeface="ＭＳ Ｐゴシック" pitchFamily="-107" charset="-128"/>
              <a:cs typeface="ＭＳ Ｐゴシック" pitchFamily="-107" charset="-128"/>
            </a:endParaRPr>
          </a:p>
          <a:p>
            <a:endParaRPr lang="en-AU" dirty="0"/>
          </a:p>
        </p:txBody>
      </p:sp>
      <p:sp>
        <p:nvSpPr>
          <p:cNvPr id="4" name="Slide Number Placeholder 3"/>
          <p:cNvSpPr>
            <a:spLocks noGrp="1"/>
          </p:cNvSpPr>
          <p:nvPr>
            <p:ph type="sldNum" sz="quarter" idx="10"/>
          </p:nvPr>
        </p:nvSpPr>
        <p:spPr/>
        <p:txBody>
          <a:bodyPr/>
          <a:lstStyle/>
          <a:p>
            <a:pPr>
              <a:defRPr/>
            </a:pPr>
            <a:fld id="{CA06CAF8-5CB9-4BC5-B815-9C7A6DD6B066}" type="slidenum">
              <a:rPr lang="en-US" altLang="en-US" smtClean="0"/>
              <a:pPr>
                <a:defRPr/>
              </a:pPr>
              <a:t>3</a:t>
            </a:fld>
            <a:endParaRPr lang="en-US" altLang="en-US"/>
          </a:p>
        </p:txBody>
      </p:sp>
    </p:spTree>
    <p:extLst>
      <p:ext uri="{BB962C8B-B14F-4D97-AF65-F5344CB8AC3E}">
        <p14:creationId xmlns:p14="http://schemas.microsoft.com/office/powerpoint/2010/main" val="2056195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pitchFamily="-107" charset="0"/>
                <a:ea typeface="ＭＳ Ｐゴシック" pitchFamily="-107" charset="-128"/>
                <a:cs typeface="ＭＳ Ｐゴシック" pitchFamily="-107" charset="-128"/>
              </a:rPr>
              <a:t>It is a requirement of the department’s social media policy</a:t>
            </a:r>
          </a:p>
          <a:p>
            <a:endParaRPr lang="en-AU" sz="1200" kern="1200" dirty="0" smtClean="0">
              <a:solidFill>
                <a:schemeClr val="tx1"/>
              </a:solidFill>
              <a:effectLst/>
              <a:latin typeface="Arial" pitchFamily="-107" charset="0"/>
              <a:ea typeface="ＭＳ Ｐゴシック" pitchFamily="-107" charset="-128"/>
              <a:cs typeface="ＭＳ Ｐゴシック" pitchFamily="-107" charset="-128"/>
            </a:endParaRPr>
          </a:p>
          <a:p>
            <a:r>
              <a:rPr lang="en-AU" sz="1200" kern="1200" dirty="0" smtClean="0">
                <a:solidFill>
                  <a:schemeClr val="tx1"/>
                </a:solidFill>
                <a:effectLst/>
                <a:latin typeface="Arial" pitchFamily="-107" charset="0"/>
                <a:ea typeface="ＭＳ Ｐゴシック" pitchFamily="-107" charset="-128"/>
                <a:cs typeface="ＭＳ Ｐゴシック" pitchFamily="-107" charset="-128"/>
              </a:rPr>
              <a:t>There is a big HR component attached to social media. Someone needs to be able to continually monitor the account including after school, on weekend and on holidays. Multiple accounts can make this very time consuming.</a:t>
            </a:r>
          </a:p>
          <a:p>
            <a:endParaRPr lang="en-AU" sz="1200" kern="1200" dirty="0" smtClean="0">
              <a:solidFill>
                <a:schemeClr val="tx1"/>
              </a:solidFill>
              <a:effectLst/>
              <a:latin typeface="Arial" pitchFamily="-107" charset="0"/>
              <a:ea typeface="ＭＳ Ｐゴシック" pitchFamily="-107" charset="-128"/>
              <a:cs typeface="ＭＳ Ｐゴシック" pitchFamily="-107" charset="-128"/>
            </a:endParaRPr>
          </a:p>
          <a:p>
            <a:r>
              <a:rPr lang="en-AU" sz="1200" kern="1200" dirty="0" smtClean="0">
                <a:solidFill>
                  <a:schemeClr val="tx1"/>
                </a:solidFill>
                <a:effectLst/>
                <a:latin typeface="Arial" pitchFamily="-107" charset="0"/>
                <a:ea typeface="ＭＳ Ｐゴシック" pitchFamily="-107" charset="-128"/>
                <a:cs typeface="ＭＳ Ｐゴシック" pitchFamily="-107" charset="-128"/>
              </a:rPr>
              <a:t>For ease of information sharing from the school. Multiple accounts with differing information can be confusing to the general public and could even lead to doubling up of information or information getting lost. </a:t>
            </a:r>
          </a:p>
          <a:p>
            <a:endParaRPr lang="en-AU" sz="1200" kern="1200" dirty="0" smtClean="0">
              <a:solidFill>
                <a:schemeClr val="tx1"/>
              </a:solidFill>
              <a:effectLst/>
              <a:latin typeface="Arial" pitchFamily="-107" charset="0"/>
              <a:ea typeface="ＭＳ Ｐゴシック" pitchFamily="-107" charset="-128"/>
              <a:cs typeface="ＭＳ Ｐゴシック" pitchFamily="-107" charset="-128"/>
            </a:endParaRPr>
          </a:p>
          <a:p>
            <a:r>
              <a:rPr lang="en-AU" sz="1200" kern="1200" dirty="0" smtClean="0">
                <a:solidFill>
                  <a:schemeClr val="tx1"/>
                </a:solidFill>
                <a:effectLst/>
                <a:latin typeface="Arial" pitchFamily="-107" charset="0"/>
                <a:ea typeface="ＭＳ Ｐゴシック" pitchFamily="-107" charset="-128"/>
                <a:cs typeface="ＭＳ Ｐゴシック" pitchFamily="-107" charset="-128"/>
              </a:rPr>
              <a:t>Marketing – an official school page can often generate a lot of “likes” from current, previous and future families and community members. It’s worthwhile to use this to your advantage and promote events, good news, displays etc. from different school areas to a wider audience and get better reach and engagement from your audience.  </a:t>
            </a:r>
          </a:p>
          <a:p>
            <a:endParaRPr lang="en-AU" dirty="0"/>
          </a:p>
        </p:txBody>
      </p:sp>
      <p:sp>
        <p:nvSpPr>
          <p:cNvPr id="4" name="Slide Number Placeholder 3"/>
          <p:cNvSpPr>
            <a:spLocks noGrp="1"/>
          </p:cNvSpPr>
          <p:nvPr>
            <p:ph type="sldNum" sz="quarter" idx="10"/>
          </p:nvPr>
        </p:nvSpPr>
        <p:spPr/>
        <p:txBody>
          <a:bodyPr/>
          <a:lstStyle/>
          <a:p>
            <a:pPr>
              <a:defRPr/>
            </a:pPr>
            <a:fld id="{CA06CAF8-5CB9-4BC5-B815-9C7A6DD6B066}" type="slidenum">
              <a:rPr lang="en-US" altLang="en-US" smtClean="0"/>
              <a:pPr>
                <a:defRPr/>
              </a:pPr>
              <a:t>4</a:t>
            </a:fld>
            <a:endParaRPr lang="en-US" altLang="en-US"/>
          </a:p>
        </p:txBody>
      </p:sp>
    </p:spTree>
    <p:extLst>
      <p:ext uri="{BB962C8B-B14F-4D97-AF65-F5344CB8AC3E}">
        <p14:creationId xmlns:p14="http://schemas.microsoft.com/office/powerpoint/2010/main" val="3126965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pitchFamily="-107" charset="0"/>
                <a:ea typeface="ＭＳ Ｐゴシック" pitchFamily="-107" charset="-128"/>
                <a:cs typeface="ＭＳ Ｐゴシック" pitchFamily="-107" charset="-128"/>
              </a:rPr>
              <a:t>Whilst we are locked into the social media platforms templates, the accounts we establish have a uniform ‘look’ - a pic of the school, logo for the profile pic which mirrors the DET corporate site. We currently ‘build’ accounts for schools for several reasons – which go back to consistency:</a:t>
            </a:r>
          </a:p>
          <a:p>
            <a:endParaRPr lang="en-AU" sz="1200" kern="1200" dirty="0" smtClean="0">
              <a:solidFill>
                <a:schemeClr val="tx1"/>
              </a:solidFill>
              <a:effectLst/>
              <a:latin typeface="Arial" pitchFamily="-107" charset="0"/>
              <a:ea typeface="ＭＳ Ｐゴシック" pitchFamily="-107" charset="-128"/>
              <a:cs typeface="ＭＳ Ｐゴシック" pitchFamily="-107" charset="-128"/>
            </a:endParaRPr>
          </a:p>
          <a:p>
            <a:pPr marL="171450" lvl="0" indent="-171450">
              <a:buFont typeface="Arial" panose="020B0604020202020204" pitchFamily="34" charset="0"/>
              <a:buChar char="•"/>
            </a:pPr>
            <a:r>
              <a:rPr lang="en-AU" sz="1200" kern="1200" dirty="0" smtClean="0">
                <a:solidFill>
                  <a:schemeClr val="tx1"/>
                </a:solidFill>
                <a:effectLst/>
                <a:latin typeface="Arial" pitchFamily="-107" charset="0"/>
                <a:ea typeface="ＭＳ Ｐゴシック" pitchFamily="-107" charset="-128"/>
                <a:cs typeface="ＭＳ Ｐゴシック" pitchFamily="-107" charset="-128"/>
              </a:rPr>
              <a:t>If anything goes wrong we can get in quickly and help you</a:t>
            </a:r>
          </a:p>
          <a:p>
            <a:pPr marL="171450" lvl="0" indent="-171450">
              <a:buFont typeface="Arial" panose="020B0604020202020204" pitchFamily="34" charset="0"/>
              <a:buChar char="•"/>
            </a:pPr>
            <a:r>
              <a:rPr lang="en-AU" sz="1200" kern="1200" dirty="0" smtClean="0">
                <a:solidFill>
                  <a:schemeClr val="tx1"/>
                </a:solidFill>
                <a:effectLst/>
                <a:latin typeface="Arial" pitchFamily="-107" charset="0"/>
                <a:ea typeface="ＭＳ Ｐゴシック" pitchFamily="-107" charset="-128"/>
                <a:cs typeface="ＭＳ Ｐゴシック" pitchFamily="-107" charset="-128"/>
              </a:rPr>
              <a:t>Takes the pressure off schools (if they don’t have the knowledge or resources to do this)</a:t>
            </a:r>
          </a:p>
          <a:p>
            <a:pPr marL="171450" lvl="0" indent="-171450">
              <a:buFont typeface="Arial" panose="020B0604020202020204" pitchFamily="34" charset="0"/>
              <a:buChar char="•"/>
            </a:pPr>
            <a:r>
              <a:rPr lang="en-AU" sz="1200" kern="1200" dirty="0" smtClean="0">
                <a:solidFill>
                  <a:schemeClr val="tx1"/>
                </a:solidFill>
                <a:effectLst/>
                <a:latin typeface="Arial" pitchFamily="-107" charset="0"/>
                <a:ea typeface="ＭＳ Ｐゴシック" pitchFamily="-107" charset="-128"/>
                <a:cs typeface="ＭＳ Ｐゴシック" pitchFamily="-107" charset="-128"/>
              </a:rPr>
              <a:t>It also has the very practical benefit of fulfilling DPC’s current requirement of all logins and passwords being held centrally.</a:t>
            </a:r>
          </a:p>
          <a:p>
            <a:pPr marL="0" lvl="0" indent="0">
              <a:buFont typeface="Arial" panose="020B0604020202020204" pitchFamily="34" charset="0"/>
              <a:buNone/>
            </a:pPr>
            <a:endParaRPr lang="en-AU" sz="1200" kern="1200" dirty="0" smtClean="0">
              <a:solidFill>
                <a:schemeClr val="tx1"/>
              </a:solidFill>
              <a:effectLst/>
              <a:latin typeface="Arial" pitchFamily="-107" charset="0"/>
              <a:ea typeface="ＭＳ Ｐゴシック" pitchFamily="-107" charset="-128"/>
              <a:cs typeface="ＭＳ Ｐゴシック" pitchFamily="-107" charset="-128"/>
            </a:endParaRPr>
          </a:p>
          <a:p>
            <a:r>
              <a:rPr lang="en-AU" sz="1200" kern="1200" dirty="0" smtClean="0">
                <a:solidFill>
                  <a:schemeClr val="tx1"/>
                </a:solidFill>
                <a:effectLst/>
                <a:latin typeface="Arial" pitchFamily="-107" charset="0"/>
                <a:ea typeface="ＭＳ Ｐゴシック" pitchFamily="-107" charset="-128"/>
                <a:cs typeface="ＭＳ Ｐゴシック" pitchFamily="-107" charset="-128"/>
              </a:rPr>
              <a:t>We start the accounts with dummy email accounts </a:t>
            </a:r>
            <a:r>
              <a:rPr lang="en-AU" sz="1200" kern="1200" dirty="0" err="1" smtClean="0">
                <a:solidFill>
                  <a:schemeClr val="tx1"/>
                </a:solidFill>
                <a:effectLst/>
                <a:latin typeface="Arial" pitchFamily="-107" charset="0"/>
                <a:ea typeface="ＭＳ Ｐゴシック" pitchFamily="-107" charset="-128"/>
                <a:cs typeface="ＭＳ Ｐゴシック" pitchFamily="-107" charset="-128"/>
              </a:rPr>
              <a:t>i.e</a:t>
            </a:r>
            <a:r>
              <a:rPr lang="en-AU" sz="1200" kern="1200" dirty="0" smtClean="0">
                <a:solidFill>
                  <a:schemeClr val="tx1"/>
                </a:solidFill>
                <a:effectLst/>
                <a:latin typeface="Arial" pitchFamily="-107" charset="0"/>
                <a:ea typeface="ＭＳ Ｐゴシック" pitchFamily="-107" charset="-128"/>
                <a:cs typeface="ＭＳ Ｐゴシック" pitchFamily="-107" charset="-128"/>
              </a:rPr>
              <a:t> ‘Jane Smith’ so no personal staff accounts are linked to the school account. This is important in terms of legacy, if the administrator leaves it’s very easy to pass the details on and also minimises risk in terms of accidently posting on the wrong wall. </a:t>
            </a:r>
          </a:p>
          <a:p>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CA06CAF8-5CB9-4BC5-B815-9C7A6DD6B066}" type="slidenum">
              <a:rPr lang="en-US" altLang="en-US" smtClean="0"/>
              <a:pPr>
                <a:defRPr/>
              </a:pPr>
              <a:t>5</a:t>
            </a:fld>
            <a:endParaRPr lang="en-US" altLang="en-US"/>
          </a:p>
        </p:txBody>
      </p:sp>
    </p:spTree>
    <p:extLst>
      <p:ext uri="{BB962C8B-B14F-4D97-AF65-F5344CB8AC3E}">
        <p14:creationId xmlns:p14="http://schemas.microsoft.com/office/powerpoint/2010/main" val="2526349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b="0" dirty="0" smtClean="0">
                <a:latin typeface="Arial" pitchFamily="34" charset="0"/>
                <a:ea typeface="ＭＳ Ｐゴシック" pitchFamily="34" charset="-128"/>
              </a:rPr>
              <a:t>For example this is how we set the pages up to look - corporate DET account is</a:t>
            </a:r>
            <a:r>
              <a:rPr lang="en-AU" altLang="en-US" b="0" baseline="0" dirty="0" smtClean="0">
                <a:latin typeface="Arial" pitchFamily="34" charset="0"/>
                <a:ea typeface="ＭＳ Ｐゴシック" pitchFamily="34" charset="-128"/>
              </a:rPr>
              <a:t> mirrored by school accounts</a:t>
            </a:r>
          </a:p>
          <a:p>
            <a:endParaRPr lang="en-AU" altLang="en-US" b="0" baseline="0" dirty="0" smtClean="0">
              <a:latin typeface="Arial" pitchFamily="34" charset="0"/>
              <a:ea typeface="ＭＳ Ｐゴシック" pitchFamily="34" charset="-128"/>
            </a:endParaRPr>
          </a:p>
          <a:p>
            <a:r>
              <a:rPr lang="en-AU" altLang="en-US" b="0" baseline="0" dirty="0" smtClean="0">
                <a:latin typeface="Arial" pitchFamily="34" charset="0"/>
                <a:ea typeface="ＭＳ Ｐゴシック" pitchFamily="34" charset="-128"/>
              </a:rPr>
              <a:t>Logo as profile pic, cover photo, AUG in the notes section and an extensive blocked words list</a:t>
            </a:r>
            <a:endParaRPr lang="en-AU" altLang="en-US" b="0" dirty="0" smtClean="0">
              <a:latin typeface="Arial" pitchFamily="34" charset="0"/>
              <a:ea typeface="ＭＳ Ｐゴシック" pitchFamily="34" charset="-128"/>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23701BF-5D1F-4CC2-A46F-96C3B69ADC19}" type="slidenum">
              <a:rPr lang="en-US" altLang="en-US" sz="1200" smtClean="0"/>
              <a:pPr/>
              <a:t>6</a:t>
            </a:fld>
            <a:endParaRPr lang="en-US" alt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pitchFamily="-107" charset="0"/>
                <a:ea typeface="ＭＳ Ｐゴシック" pitchFamily="-107" charset="-128"/>
                <a:cs typeface="ＭＳ Ｐゴシック" pitchFamily="-107" charset="-128"/>
              </a:rPr>
              <a:t>There are a few legal aspects that schools need to consider. Due to time constraints I will touch on these very briefly but this information is available on the department’s website should you wish to take a closer look later.</a:t>
            </a:r>
          </a:p>
          <a:p>
            <a:pPr lvl="0"/>
            <a:endParaRPr lang="en-AU" sz="1200" kern="1200" dirty="0" smtClean="0">
              <a:solidFill>
                <a:schemeClr val="tx1"/>
              </a:solidFill>
              <a:effectLst/>
              <a:latin typeface="Arial" pitchFamily="-107" charset="0"/>
              <a:ea typeface="ＭＳ Ｐゴシック" pitchFamily="-107" charset="-128"/>
              <a:cs typeface="ＭＳ Ｐゴシック" pitchFamily="-107" charset="-128"/>
            </a:endParaRPr>
          </a:p>
          <a:p>
            <a:pPr lvl="0"/>
            <a:r>
              <a:rPr lang="en-AU" sz="1200" kern="1200" dirty="0" smtClean="0">
                <a:solidFill>
                  <a:schemeClr val="tx1"/>
                </a:solidFill>
                <a:effectLst/>
                <a:latin typeface="Arial" pitchFamily="-107" charset="0"/>
                <a:ea typeface="ＭＳ Ｐゴシック" pitchFamily="-107" charset="-128"/>
                <a:cs typeface="ＭＳ Ｐゴシック" pitchFamily="-107" charset="-128"/>
              </a:rPr>
              <a:t>Electronic communication with students – school staff cannot communicate with students via social media using personal accounts. </a:t>
            </a:r>
          </a:p>
          <a:p>
            <a:r>
              <a:rPr lang="en-AU" sz="1200" kern="1200" dirty="0" smtClean="0">
                <a:solidFill>
                  <a:schemeClr val="tx1"/>
                </a:solidFill>
                <a:effectLst/>
                <a:latin typeface="Arial" pitchFamily="-107" charset="0"/>
                <a:ea typeface="ＭＳ Ｐゴシック" pitchFamily="-107" charset="-128"/>
                <a:cs typeface="ＭＳ Ｐゴシック" pitchFamily="-107" charset="-128"/>
              </a:rPr>
              <a:t> </a:t>
            </a:r>
          </a:p>
          <a:p>
            <a:pPr lvl="0"/>
            <a:r>
              <a:rPr lang="en-AU" sz="1200" kern="1200" dirty="0" smtClean="0">
                <a:solidFill>
                  <a:schemeClr val="tx1"/>
                </a:solidFill>
                <a:effectLst/>
                <a:latin typeface="Arial" pitchFamily="-107" charset="0"/>
                <a:ea typeface="ＭＳ Ｐゴシック" pitchFamily="-107" charset="-128"/>
                <a:cs typeface="ＭＳ Ｐゴシック" pitchFamily="-107" charset="-128"/>
              </a:rPr>
              <a:t>An allegation on a school page - Social media is a very quick way for people to cut-through bureaucracy to make a complaint or air their grievances.  Occasionally a school may get a serious allegation of violence and there is a specific ways these need to be responded to (especially if it is against a staff member). </a:t>
            </a:r>
          </a:p>
          <a:p>
            <a:r>
              <a:rPr lang="en-AU" sz="1200" kern="1200" dirty="0" smtClean="0">
                <a:solidFill>
                  <a:schemeClr val="tx1"/>
                </a:solidFill>
                <a:effectLst/>
                <a:latin typeface="Arial" pitchFamily="-107" charset="0"/>
                <a:ea typeface="ＭＳ Ｐゴシック" pitchFamily="-107" charset="-128"/>
                <a:cs typeface="ＭＳ Ｐゴシック" pitchFamily="-107" charset="-128"/>
              </a:rPr>
              <a:t> </a:t>
            </a:r>
          </a:p>
          <a:p>
            <a:pPr lvl="0"/>
            <a:r>
              <a:rPr lang="en-AU" sz="1200" kern="1200" dirty="0" smtClean="0">
                <a:solidFill>
                  <a:schemeClr val="tx1"/>
                </a:solidFill>
                <a:effectLst/>
                <a:latin typeface="Arial" pitchFamily="-107" charset="0"/>
                <a:ea typeface="ＭＳ Ｐゴシック" pitchFamily="-107" charset="-128"/>
                <a:cs typeface="ＭＳ Ｐゴシック" pitchFamily="-107" charset="-128"/>
              </a:rPr>
              <a:t>Consent – As an education department we have statutory obligations under the  Education (General Provisions) Act 2006 (EGPA)  and the Information Privacy Act 2009 (Qld) in relation to the collection, use and disclosure of personal information and copyright material. If you want to upload photos of students or their work, the state school consent form must be filled out accordingly. </a:t>
            </a:r>
          </a:p>
          <a:p>
            <a:r>
              <a:rPr lang="en-AU" sz="1200" kern="1200" dirty="0" smtClean="0">
                <a:solidFill>
                  <a:schemeClr val="tx1"/>
                </a:solidFill>
                <a:effectLst/>
                <a:latin typeface="Arial" pitchFamily="-107" charset="0"/>
                <a:ea typeface="ＭＳ Ｐゴシック" pitchFamily="-107" charset="-128"/>
                <a:cs typeface="ＭＳ Ｐゴシック" pitchFamily="-107" charset="-128"/>
              </a:rPr>
              <a:t> </a:t>
            </a:r>
          </a:p>
          <a:p>
            <a:endParaRPr lang="en-AU" dirty="0"/>
          </a:p>
        </p:txBody>
      </p:sp>
      <p:sp>
        <p:nvSpPr>
          <p:cNvPr id="4" name="Slide Number Placeholder 3"/>
          <p:cNvSpPr>
            <a:spLocks noGrp="1"/>
          </p:cNvSpPr>
          <p:nvPr>
            <p:ph type="sldNum" sz="quarter" idx="10"/>
          </p:nvPr>
        </p:nvSpPr>
        <p:spPr/>
        <p:txBody>
          <a:bodyPr/>
          <a:lstStyle/>
          <a:p>
            <a:pPr>
              <a:defRPr/>
            </a:pPr>
            <a:fld id="{CA06CAF8-5CB9-4BC5-B815-9C7A6DD6B066}" type="slidenum">
              <a:rPr lang="en-US" altLang="en-US" smtClean="0"/>
              <a:pPr>
                <a:defRPr/>
              </a:pPr>
              <a:t>7</a:t>
            </a:fld>
            <a:endParaRPr lang="en-US" altLang="en-US"/>
          </a:p>
        </p:txBody>
      </p:sp>
    </p:spTree>
    <p:extLst>
      <p:ext uri="{BB962C8B-B14F-4D97-AF65-F5344CB8AC3E}">
        <p14:creationId xmlns:p14="http://schemas.microsoft.com/office/powerpoint/2010/main" val="3799199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pitchFamily="-107" charset="0"/>
                <a:ea typeface="ＭＳ Ｐゴシック" pitchFamily="-107" charset="-128"/>
                <a:cs typeface="ＭＳ Ｐゴシック" pitchFamily="-107" charset="-128"/>
              </a:rPr>
              <a:t>Social Media can be an effective communication tool to connect with your audience. It can be used to promote changes affecting education, send friendly reminders to parents and also promote local and national events.</a:t>
            </a:r>
          </a:p>
          <a:p>
            <a:endParaRPr lang="en-AU" sz="1200" kern="1200" dirty="0" smtClean="0">
              <a:solidFill>
                <a:schemeClr val="tx1"/>
              </a:solidFill>
              <a:effectLst/>
              <a:latin typeface="Arial" pitchFamily="-107" charset="0"/>
              <a:ea typeface="ＭＳ Ｐゴシック" pitchFamily="-107" charset="-128"/>
              <a:cs typeface="ＭＳ Ｐゴシック" pitchFamily="-107" charset="-128"/>
            </a:endParaRPr>
          </a:p>
          <a:p>
            <a:r>
              <a:rPr lang="en-AU" sz="1200" kern="1200" dirty="0" smtClean="0">
                <a:solidFill>
                  <a:schemeClr val="tx1"/>
                </a:solidFill>
                <a:effectLst/>
                <a:latin typeface="Arial" pitchFamily="-107" charset="0"/>
                <a:ea typeface="ＭＳ Ｐゴシック" pitchFamily="-107" charset="-128"/>
                <a:cs typeface="ＭＳ Ｐゴシック" pitchFamily="-107" charset="-128"/>
              </a:rPr>
              <a:t>School libraries play a significant and important part of the school environment and have a vast array of exciting and interesting information that can be used as content on the school page.</a:t>
            </a:r>
          </a:p>
          <a:p>
            <a:endParaRPr lang="en-AU" sz="1200" kern="1200" dirty="0" smtClean="0">
              <a:solidFill>
                <a:schemeClr val="tx1"/>
              </a:solidFill>
              <a:effectLst/>
              <a:latin typeface="Arial" pitchFamily="-107" charset="0"/>
              <a:ea typeface="ＭＳ Ｐゴシック" pitchFamily="-107" charset="-128"/>
              <a:cs typeface="ＭＳ Ｐゴシック" pitchFamily="-107" charset="-128"/>
            </a:endParaRPr>
          </a:p>
          <a:p>
            <a:r>
              <a:rPr lang="en-AU" sz="1200" kern="1200" dirty="0" smtClean="0">
                <a:solidFill>
                  <a:schemeClr val="tx1"/>
                </a:solidFill>
                <a:effectLst/>
                <a:latin typeface="Arial" pitchFamily="-107" charset="0"/>
                <a:ea typeface="ＭＳ Ｐゴシック" pitchFamily="-107" charset="-128"/>
                <a:cs typeface="ＭＳ Ｐゴシック" pitchFamily="-107" charset="-128"/>
              </a:rPr>
              <a:t>Special themed displays, events, book of the week, activities, key library dates, book week parades. </a:t>
            </a:r>
          </a:p>
          <a:p>
            <a:endParaRPr lang="en-AU" sz="1200" kern="1200" dirty="0" smtClean="0">
              <a:solidFill>
                <a:schemeClr val="tx1"/>
              </a:solidFill>
              <a:effectLst/>
              <a:latin typeface="Arial" pitchFamily="-107" charset="0"/>
              <a:ea typeface="ＭＳ Ｐゴシック" pitchFamily="-107" charset="-128"/>
              <a:cs typeface="ＭＳ Ｐゴシック" pitchFamily="-107" charset="-128"/>
            </a:endParaRPr>
          </a:p>
          <a:p>
            <a:endParaRPr lang="en-AU" dirty="0"/>
          </a:p>
        </p:txBody>
      </p:sp>
      <p:sp>
        <p:nvSpPr>
          <p:cNvPr id="4" name="Slide Number Placeholder 3"/>
          <p:cNvSpPr>
            <a:spLocks noGrp="1"/>
          </p:cNvSpPr>
          <p:nvPr>
            <p:ph type="sldNum" sz="quarter" idx="10"/>
          </p:nvPr>
        </p:nvSpPr>
        <p:spPr/>
        <p:txBody>
          <a:bodyPr/>
          <a:lstStyle/>
          <a:p>
            <a:pPr>
              <a:defRPr/>
            </a:pPr>
            <a:fld id="{CA06CAF8-5CB9-4BC5-B815-9C7A6DD6B066}" type="slidenum">
              <a:rPr lang="en-US" altLang="en-US" smtClean="0"/>
              <a:pPr>
                <a:defRPr/>
              </a:pPr>
              <a:t>8</a:t>
            </a:fld>
            <a:endParaRPr lang="en-US" altLang="en-US"/>
          </a:p>
        </p:txBody>
      </p:sp>
    </p:spTree>
    <p:extLst>
      <p:ext uri="{BB962C8B-B14F-4D97-AF65-F5344CB8AC3E}">
        <p14:creationId xmlns:p14="http://schemas.microsoft.com/office/powerpoint/2010/main" val="2610922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effectLst/>
                <a:latin typeface="Arial" pitchFamily="-107" charset="0"/>
                <a:ea typeface="ＭＳ Ｐゴシック" pitchFamily="-107" charset="-128"/>
                <a:cs typeface="ＭＳ Ｐゴシック" pitchFamily="-107" charset="-128"/>
              </a:rPr>
              <a:t>DET would love to hear from the school libraries too! If you have any good news stories, achievements, special events coming up – let us know! We may be able to help you promote them on the corporate account and through local media.</a:t>
            </a:r>
          </a:p>
          <a:p>
            <a:endParaRPr lang="en-AU" dirty="0"/>
          </a:p>
        </p:txBody>
      </p:sp>
      <p:sp>
        <p:nvSpPr>
          <p:cNvPr id="4" name="Slide Number Placeholder 3"/>
          <p:cNvSpPr>
            <a:spLocks noGrp="1"/>
          </p:cNvSpPr>
          <p:nvPr>
            <p:ph type="sldNum" sz="quarter" idx="10"/>
          </p:nvPr>
        </p:nvSpPr>
        <p:spPr/>
        <p:txBody>
          <a:bodyPr/>
          <a:lstStyle/>
          <a:p>
            <a:pPr>
              <a:defRPr/>
            </a:pPr>
            <a:fld id="{CA06CAF8-5CB9-4BC5-B815-9C7A6DD6B066}" type="slidenum">
              <a:rPr lang="en-US" altLang="en-US" smtClean="0"/>
              <a:pPr>
                <a:defRPr/>
              </a:pPr>
              <a:t>9</a:t>
            </a:fld>
            <a:endParaRPr lang="en-US" altLang="en-US"/>
          </a:p>
        </p:txBody>
      </p:sp>
    </p:spTree>
    <p:extLst>
      <p:ext uri="{BB962C8B-B14F-4D97-AF65-F5344CB8AC3E}">
        <p14:creationId xmlns:p14="http://schemas.microsoft.com/office/powerpoint/2010/main" val="1292196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685800" y="2286000"/>
            <a:ext cx="7772400" cy="1143000"/>
          </a:xfrm>
        </p:spPr>
        <p:txBody>
          <a:bodyPr/>
          <a:lstStyle>
            <a:lvl1pPr algn="ctr">
              <a:defRPr sz="3600">
                <a:solidFill>
                  <a:srgbClr val="FFFFFF"/>
                </a:solidFill>
              </a:defRPr>
            </a:lvl1pPr>
          </a:lstStyle>
          <a:p>
            <a:r>
              <a:rPr lang="en-US"/>
              <a:t>Click to edit Master title style</a:t>
            </a:r>
          </a:p>
        </p:txBody>
      </p:sp>
      <p:sp>
        <p:nvSpPr>
          <p:cNvPr id="10" name="Rectangle 3"/>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FFFFF"/>
                </a:solidFill>
              </a:defRPr>
            </a:lvl1pPr>
          </a:lstStyle>
          <a:p>
            <a:r>
              <a:rPr lang="en-US" dirty="0"/>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8C0AE5FE-8063-4153-9AD9-19E3364D636A}" type="slidenum">
              <a:rPr lang="en-US" altLang="en-US"/>
              <a:pPr>
                <a:defRPr/>
              </a:pPr>
              <a:t>‹#›</a:t>
            </a:fld>
            <a:endParaRPr lang="en-US" altLang="en-US"/>
          </a:p>
        </p:txBody>
      </p:sp>
    </p:spTree>
    <p:extLst>
      <p:ext uri="{BB962C8B-B14F-4D97-AF65-F5344CB8AC3E}">
        <p14:creationId xmlns:p14="http://schemas.microsoft.com/office/powerpoint/2010/main" val="2813892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2043440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Tree>
    <p:extLst>
      <p:ext uri="{BB962C8B-B14F-4D97-AF65-F5344CB8AC3E}">
        <p14:creationId xmlns:p14="http://schemas.microsoft.com/office/powerpoint/2010/main" val="2477966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9057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1412776"/>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2994045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2"/>
          <p:cNvSpPr>
            <a:spLocks noGrp="1"/>
          </p:cNvSpPr>
          <p:nvPr>
            <p:ph type="dt" sz="half" idx="10"/>
          </p:nvPr>
        </p:nvSpPr>
        <p:spPr>
          <a:xfrm>
            <a:off x="533400" y="6400800"/>
            <a:ext cx="2057400" cy="457200"/>
          </a:xfrm>
        </p:spPr>
        <p:txBody>
          <a:bodyPr/>
          <a:lstStyle>
            <a:lvl1pPr>
              <a:defRPr/>
            </a:lvl1pPr>
          </a:lstStyle>
          <a:p>
            <a:pPr>
              <a:defRPr/>
            </a:pPr>
            <a:endParaRPr lang="en-US" altLang="en-US"/>
          </a:p>
        </p:txBody>
      </p:sp>
      <p:sp>
        <p:nvSpPr>
          <p:cNvPr id="5" name="Footer Placeholder 3"/>
          <p:cNvSpPr>
            <a:spLocks noGrp="1"/>
          </p:cNvSpPr>
          <p:nvPr>
            <p:ph type="ftr" sz="quarter" idx="11"/>
          </p:nvPr>
        </p:nvSpPr>
        <p:spPr>
          <a:xfrm>
            <a:off x="2895600" y="6400800"/>
            <a:ext cx="3048000" cy="457200"/>
          </a:xfrm>
        </p:spPr>
        <p:txBody>
          <a:bodyPr/>
          <a:lstStyle>
            <a:lvl1pPr>
              <a:defRPr/>
            </a:lvl1pPr>
          </a:lstStyle>
          <a:p>
            <a:pPr>
              <a:defRPr/>
            </a:pPr>
            <a:endParaRPr lang="en-US" altLang="en-US"/>
          </a:p>
        </p:txBody>
      </p:sp>
      <p:sp>
        <p:nvSpPr>
          <p:cNvPr id="6" name="Slide Number Placeholder 4"/>
          <p:cNvSpPr>
            <a:spLocks noGrp="1"/>
          </p:cNvSpPr>
          <p:nvPr>
            <p:ph type="sldNum" sz="quarter" idx="12"/>
          </p:nvPr>
        </p:nvSpPr>
        <p:spPr>
          <a:xfrm>
            <a:off x="6553200" y="6400800"/>
            <a:ext cx="2133600" cy="457200"/>
          </a:xfrm>
        </p:spPr>
        <p:txBody>
          <a:bodyPr/>
          <a:lstStyle>
            <a:lvl1pPr>
              <a:defRPr/>
            </a:lvl1pPr>
          </a:lstStyle>
          <a:p>
            <a:pPr>
              <a:defRPr/>
            </a:pPr>
            <a:fld id="{76922834-A068-4069-9816-3787F89A5C2C}" type="slidenum">
              <a:rPr lang="en-US" altLang="en-US"/>
              <a:pPr>
                <a:defRPr/>
              </a:pPr>
              <a:t>‹#›</a:t>
            </a:fld>
            <a:endParaRPr lang="en-US" altLang="en-US"/>
          </a:p>
        </p:txBody>
      </p:sp>
    </p:spTree>
    <p:extLst>
      <p:ext uri="{BB962C8B-B14F-4D97-AF65-F5344CB8AC3E}">
        <p14:creationId xmlns:p14="http://schemas.microsoft.com/office/powerpoint/2010/main" val="3296335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85800" y="24384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24384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2"/>
          <p:cNvSpPr>
            <a:spLocks noGrp="1"/>
          </p:cNvSpPr>
          <p:nvPr>
            <p:ph type="dt" sz="half" idx="10"/>
          </p:nvPr>
        </p:nvSpPr>
        <p:spPr>
          <a:xfrm>
            <a:off x="533400" y="6400800"/>
            <a:ext cx="2057400" cy="457200"/>
          </a:xfrm>
        </p:spPr>
        <p:txBody>
          <a:bodyPr/>
          <a:lstStyle>
            <a:lvl1pPr>
              <a:defRPr/>
            </a:lvl1pPr>
          </a:lstStyle>
          <a:p>
            <a:pPr>
              <a:defRPr/>
            </a:pPr>
            <a:endParaRPr lang="en-US" altLang="en-US"/>
          </a:p>
        </p:txBody>
      </p:sp>
      <p:sp>
        <p:nvSpPr>
          <p:cNvPr id="6" name="Footer Placeholder 3"/>
          <p:cNvSpPr>
            <a:spLocks noGrp="1"/>
          </p:cNvSpPr>
          <p:nvPr>
            <p:ph type="ftr" sz="quarter" idx="11"/>
          </p:nvPr>
        </p:nvSpPr>
        <p:spPr>
          <a:xfrm>
            <a:off x="2895600" y="6400800"/>
            <a:ext cx="3048000" cy="457200"/>
          </a:xfrm>
        </p:spPr>
        <p:txBody>
          <a:bodyPr/>
          <a:lstStyle>
            <a:lvl1pPr>
              <a:defRPr/>
            </a:lvl1pPr>
          </a:lstStyle>
          <a:p>
            <a:pPr>
              <a:defRPr/>
            </a:pPr>
            <a:endParaRPr lang="en-US" altLang="en-US"/>
          </a:p>
        </p:txBody>
      </p:sp>
      <p:sp>
        <p:nvSpPr>
          <p:cNvPr id="7" name="Slide Number Placeholder 4"/>
          <p:cNvSpPr>
            <a:spLocks noGrp="1"/>
          </p:cNvSpPr>
          <p:nvPr>
            <p:ph type="sldNum" sz="quarter" idx="12"/>
          </p:nvPr>
        </p:nvSpPr>
        <p:spPr>
          <a:xfrm>
            <a:off x="6553200" y="6400800"/>
            <a:ext cx="2133600" cy="457200"/>
          </a:xfrm>
        </p:spPr>
        <p:txBody>
          <a:bodyPr/>
          <a:lstStyle>
            <a:lvl1pPr>
              <a:defRPr/>
            </a:lvl1pPr>
          </a:lstStyle>
          <a:p>
            <a:pPr>
              <a:defRPr/>
            </a:pPr>
            <a:fld id="{6B5667AF-152B-47F8-A860-DB2D8F0FD51E}" type="slidenum">
              <a:rPr lang="en-US" altLang="en-US"/>
              <a:pPr>
                <a:defRPr/>
              </a:pPr>
              <a:t>‹#›</a:t>
            </a:fld>
            <a:endParaRPr lang="en-US" altLang="en-US"/>
          </a:p>
        </p:txBody>
      </p:sp>
    </p:spTree>
    <p:extLst>
      <p:ext uri="{BB962C8B-B14F-4D97-AF65-F5344CB8AC3E}">
        <p14:creationId xmlns:p14="http://schemas.microsoft.com/office/powerpoint/2010/main" val="2585112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a:xfrm>
            <a:off x="533400" y="6400800"/>
            <a:ext cx="2057400" cy="457200"/>
          </a:xfrm>
        </p:spPr>
        <p:txBody>
          <a:bodyPr/>
          <a:lstStyle>
            <a:lvl1pPr>
              <a:defRPr/>
            </a:lvl1pPr>
          </a:lstStyle>
          <a:p>
            <a:pPr>
              <a:defRPr/>
            </a:pPr>
            <a:endParaRPr lang="en-US" altLang="en-US"/>
          </a:p>
        </p:txBody>
      </p:sp>
      <p:sp>
        <p:nvSpPr>
          <p:cNvPr id="4" name="Footer Placeholder 3"/>
          <p:cNvSpPr>
            <a:spLocks noGrp="1"/>
          </p:cNvSpPr>
          <p:nvPr>
            <p:ph type="ftr" sz="quarter" idx="11"/>
          </p:nvPr>
        </p:nvSpPr>
        <p:spPr>
          <a:xfrm>
            <a:off x="2895600" y="6400800"/>
            <a:ext cx="3048000" cy="457200"/>
          </a:xfrm>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a:xfrm>
            <a:off x="6553200" y="6400800"/>
            <a:ext cx="2133600" cy="457200"/>
          </a:xfrm>
        </p:spPr>
        <p:txBody>
          <a:bodyPr/>
          <a:lstStyle>
            <a:lvl1pPr>
              <a:defRPr/>
            </a:lvl1pPr>
          </a:lstStyle>
          <a:p>
            <a:pPr>
              <a:defRPr/>
            </a:pPr>
            <a:fld id="{02FDD4A5-1EC3-4DD9-A023-845F7C688963}" type="slidenum">
              <a:rPr lang="en-US" altLang="en-US"/>
              <a:pPr>
                <a:defRPr/>
              </a:pPr>
              <a:t>‹#›</a:t>
            </a:fld>
            <a:endParaRPr lang="en-US" altLang="en-US"/>
          </a:p>
        </p:txBody>
      </p:sp>
    </p:spTree>
    <p:extLst>
      <p:ext uri="{BB962C8B-B14F-4D97-AF65-F5344CB8AC3E}">
        <p14:creationId xmlns:p14="http://schemas.microsoft.com/office/powerpoint/2010/main" val="3847387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txBox="1">
            <a:spLocks/>
          </p:cNvSpPr>
          <p:nvPr userDrawn="1"/>
        </p:nvSpPr>
        <p:spPr bwMode="auto">
          <a:xfrm>
            <a:off x="2895600" y="6400800"/>
            <a:ext cx="3048000" cy="457200"/>
          </a:xfrm>
          <a:prstGeom prst="rect">
            <a:avLst/>
          </a:prstGeom>
          <a:noFill/>
          <a:ln w="9525">
            <a:noFill/>
            <a:miter lim="800000"/>
            <a:headEnd/>
            <a:tailEnd/>
          </a:ln>
          <a:effec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fld id="{EB30222C-0BAE-40A8-81DC-41A834A2DAE1}" type="slidenum">
              <a:rPr lang="en-US" altLang="en-US" sz="1400" smtClean="0">
                <a:ea typeface="Osaka" pitchFamily="-95" charset="-128"/>
              </a:rPr>
              <a:pPr algn="ctr">
                <a:defRPr/>
              </a:pPr>
              <a:t>‹#›</a:t>
            </a:fld>
            <a:endParaRPr lang="en-US" altLang="en-US" sz="1400" smtClean="0">
              <a:ea typeface="Osaka" pitchFamily="-95" charset="-128"/>
            </a:endParaRPr>
          </a:p>
        </p:txBody>
      </p:sp>
    </p:spTree>
    <p:extLst>
      <p:ext uri="{BB962C8B-B14F-4D97-AF65-F5344CB8AC3E}">
        <p14:creationId xmlns:p14="http://schemas.microsoft.com/office/powerpoint/2010/main" val="3797063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E644F24-0075-40EB-A958-FB89B0F85370}" type="datetimeFigureOut">
              <a:rPr lang="en-US" altLang="en-US"/>
              <a:pPr>
                <a:defRPr/>
              </a:pPr>
              <a:t>7/23/2015</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373C7F91-25B8-4F5C-A375-D50F3F0D0705}" type="slidenum">
              <a:rPr lang="en-US" altLang="en-US"/>
              <a:pPr>
                <a:defRPr/>
              </a:pPr>
              <a:t>‹#›</a:t>
            </a:fld>
            <a:endParaRPr lang="en-US" altLang="en-US"/>
          </a:p>
        </p:txBody>
      </p:sp>
    </p:spTree>
    <p:extLst>
      <p:ext uri="{BB962C8B-B14F-4D97-AF65-F5344CB8AC3E}">
        <p14:creationId xmlns:p14="http://schemas.microsoft.com/office/powerpoint/2010/main" val="826947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4250185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Tree>
    <p:extLst>
      <p:ext uri="{BB962C8B-B14F-4D97-AF65-F5344CB8AC3E}">
        <p14:creationId xmlns:p14="http://schemas.microsoft.com/office/powerpoint/2010/main" val="809847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25260715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4.jpeg"/><Relationship Id="rId5" Type="http://schemas.openxmlformats.org/officeDocument/2006/relationships/slideLayout" Target="../slideLayouts/slideLayout10.xml"/><Relationship Id="rId10" Type="http://schemas.openxmlformats.org/officeDocument/2006/relationships/image" Target="../media/image3.pn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14478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85800" y="2438400"/>
            <a:ext cx="7772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34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Osaka" pitchFamily="-95" charset="-128"/>
              </a:defRPr>
            </a:lvl1pPr>
          </a:lstStyle>
          <a:p>
            <a:pPr>
              <a:defRPr/>
            </a:pPr>
            <a:endParaRPr lang="en-US" altLang="en-US"/>
          </a:p>
        </p:txBody>
      </p:sp>
      <p:sp>
        <p:nvSpPr>
          <p:cNvPr id="634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Osaka" pitchFamily="-95" charset="-128"/>
              </a:defRPr>
            </a:lvl1pPr>
          </a:lstStyle>
          <a:p>
            <a:pPr>
              <a:defRPr/>
            </a:pPr>
            <a:endParaRPr lang="en-US" altLang="en-US"/>
          </a:p>
        </p:txBody>
      </p:sp>
      <p:sp>
        <p:nvSpPr>
          <p:cNvPr id="634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Osaka" pitchFamily="-95" charset="-128"/>
              </a:defRPr>
            </a:lvl1pPr>
          </a:lstStyle>
          <a:p>
            <a:pPr>
              <a:defRPr/>
            </a:pPr>
            <a:fld id="{AB5DB0A2-25C1-4A36-8377-631F159645E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2pPr>
      <a:lvl3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3pPr>
      <a:lvl4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4pPr>
      <a:lvl5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5pPr>
      <a:lvl6pPr marL="4572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6pPr>
      <a:lvl7pPr marL="9144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7pPr>
      <a:lvl8pPr marL="13716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8pPr>
      <a:lvl9pPr marL="18288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DETE-circles.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261100" y="-4763"/>
            <a:ext cx="28829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7"/>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5938838"/>
            <a:ext cx="914400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itle Placeholder 1"/>
          <p:cNvSpPr>
            <a:spLocks noGrp="1"/>
          </p:cNvSpPr>
          <p:nvPr>
            <p:ph type="title"/>
          </p:nvPr>
        </p:nvSpPr>
        <p:spPr bwMode="auto">
          <a:xfrm>
            <a:off x="457200" y="274638"/>
            <a:ext cx="62023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endParaRPr lang="en-US" altLang="en-US" smtClean="0"/>
          </a:p>
        </p:txBody>
      </p:sp>
      <p:sp>
        <p:nvSpPr>
          <p:cNvPr id="205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Tree>
  </p:cSld>
  <p:clrMap bg1="lt1" tx1="dk1" bg2="lt2" tx2="dk2" accent1="accent1" accent2="accent2" accent3="accent3" accent4="accent4" accent5="accent5" accent6="accent6" hlink="hlink" folHlink="folHlink"/>
  <p:sldLayoutIdLst>
    <p:sldLayoutId id="2147484010" r:id="rId1"/>
    <p:sldLayoutId id="2147483998" r:id="rId2"/>
    <p:sldLayoutId id="2147483999" r:id="rId3"/>
    <p:sldLayoutId id="2147484000" r:id="rId4"/>
    <p:sldLayoutId id="2147484001" r:id="rId5"/>
    <p:sldLayoutId id="2147484002" r:id="rId6"/>
    <p:sldLayoutId id="2147484003" r:id="rId7"/>
    <p:sldLayoutId id="2147484004" r:id="rId8"/>
  </p:sldLayoutIdLst>
  <p:txStyles>
    <p:titleStyle>
      <a:lvl1pPr algn="l" defTabSz="457200" rtl="0" eaLnBrk="0" fontAlgn="base" hangingPunct="0">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0" fontAlgn="base" hangingPunct="0">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fontAlgn="base">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fontAlgn="base">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fontAlgn="base">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fontAlgn="base">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ＭＳ Ｐゴシック"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ＭＳ Ｐゴシック"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Erin.Martin@dete.qld.gov.au"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ppr.det.qld.gov.au/corp/commmark/Pages/Use-of-Social-Media-for-Departmental-Promotion.aspx"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ctrTitle"/>
          </p:nvPr>
        </p:nvSpPr>
        <p:spPr/>
        <p:txBody>
          <a:bodyPr/>
          <a:lstStyle/>
          <a:p>
            <a:r>
              <a:rPr lang="en-US" altLang="en-US" sz="4400" dirty="0" smtClean="0"/>
              <a:t>Queensland Department of Education &amp; Training</a:t>
            </a:r>
          </a:p>
        </p:txBody>
      </p:sp>
      <p:sp>
        <p:nvSpPr>
          <p:cNvPr id="2" name="Subtitle 1"/>
          <p:cNvSpPr>
            <a:spLocks noGrp="1"/>
          </p:cNvSpPr>
          <p:nvPr>
            <p:ph type="subTitle" idx="1"/>
          </p:nvPr>
        </p:nvSpPr>
        <p:spPr/>
        <p:txBody>
          <a:bodyPr/>
          <a:lstStyle/>
          <a:p>
            <a:r>
              <a:rPr lang="en-AU" sz="4000" b="1" dirty="0" smtClean="0"/>
              <a:t>Social Media for Schools</a:t>
            </a:r>
            <a:endParaRPr lang="en-AU" sz="4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6202363" cy="562074"/>
          </a:xfrm>
        </p:spPr>
        <p:txBody>
          <a:bodyPr/>
          <a:lstStyle/>
          <a:p>
            <a:pPr eaLnBrk="1" hangingPunct="1">
              <a:defRPr/>
            </a:pPr>
            <a:r>
              <a:rPr lang="en-AU" sz="1200" b="1" dirty="0" smtClean="0">
                <a:solidFill>
                  <a:schemeClr val="tx2">
                    <a:lumMod val="40000"/>
                    <a:lumOff val="60000"/>
                  </a:schemeClr>
                </a:solidFill>
              </a:rPr>
              <a:t/>
            </a:r>
            <a:br>
              <a:rPr lang="en-AU" sz="1200" b="1" dirty="0" smtClean="0">
                <a:solidFill>
                  <a:schemeClr val="tx2">
                    <a:lumMod val="40000"/>
                    <a:lumOff val="60000"/>
                  </a:schemeClr>
                </a:solidFill>
              </a:rPr>
            </a:br>
            <a:r>
              <a:rPr lang="en-AU" sz="1200" b="1" dirty="0">
                <a:solidFill>
                  <a:schemeClr val="tx2">
                    <a:lumMod val="40000"/>
                    <a:lumOff val="60000"/>
                  </a:schemeClr>
                </a:solidFill>
              </a:rPr>
              <a:t/>
            </a:r>
            <a:br>
              <a:rPr lang="en-AU" sz="1200" b="1" dirty="0">
                <a:solidFill>
                  <a:schemeClr val="tx2">
                    <a:lumMod val="40000"/>
                    <a:lumOff val="60000"/>
                  </a:schemeClr>
                </a:solidFill>
              </a:rPr>
            </a:br>
            <a:r>
              <a:rPr lang="en-AU" sz="1200" b="1" dirty="0" smtClean="0">
                <a:solidFill>
                  <a:schemeClr val="tx2">
                    <a:lumMod val="40000"/>
                    <a:lumOff val="60000"/>
                  </a:schemeClr>
                </a:solidFill>
              </a:rPr>
              <a:t/>
            </a:r>
            <a:br>
              <a:rPr lang="en-AU" sz="1200" b="1" dirty="0" smtClean="0">
                <a:solidFill>
                  <a:schemeClr val="tx2">
                    <a:lumMod val="40000"/>
                    <a:lumOff val="60000"/>
                  </a:schemeClr>
                </a:solidFill>
              </a:rPr>
            </a:br>
            <a:r>
              <a:rPr lang="en-AU" sz="1200" b="1" dirty="0">
                <a:solidFill>
                  <a:schemeClr val="tx2">
                    <a:lumMod val="40000"/>
                    <a:lumOff val="60000"/>
                  </a:schemeClr>
                </a:solidFill>
              </a:rPr>
              <a:t/>
            </a:r>
            <a:br>
              <a:rPr lang="en-AU" sz="1200" b="1" dirty="0">
                <a:solidFill>
                  <a:schemeClr val="tx2">
                    <a:lumMod val="40000"/>
                    <a:lumOff val="60000"/>
                  </a:schemeClr>
                </a:solidFill>
              </a:rPr>
            </a:br>
            <a:r>
              <a:rPr lang="en-AU" b="1" dirty="0" smtClean="0">
                <a:solidFill>
                  <a:schemeClr val="tx2">
                    <a:lumMod val="60000"/>
                    <a:lumOff val="40000"/>
                  </a:schemeClr>
                </a:solidFill>
              </a:rPr>
              <a:t>Want to know more?</a:t>
            </a:r>
            <a:r>
              <a:rPr lang="en-AU" b="1" i="1" dirty="0" smtClean="0">
                <a:solidFill>
                  <a:schemeClr val="tx2">
                    <a:lumMod val="60000"/>
                    <a:lumOff val="40000"/>
                  </a:schemeClr>
                </a:solidFill>
              </a:rPr>
              <a:t/>
            </a:r>
            <a:br>
              <a:rPr lang="en-AU" b="1" i="1" dirty="0" smtClean="0">
                <a:solidFill>
                  <a:schemeClr val="tx2">
                    <a:lumMod val="60000"/>
                    <a:lumOff val="40000"/>
                  </a:schemeClr>
                </a:solidFill>
              </a:rPr>
            </a:br>
            <a:endParaRPr lang="en-US" altLang="en-US" dirty="0" smtClean="0">
              <a:solidFill>
                <a:schemeClr val="tx2">
                  <a:lumMod val="60000"/>
                  <a:lumOff val="40000"/>
                </a:schemeClr>
              </a:solidFill>
              <a:ea typeface="ＭＳ Ｐゴシック" pitchFamily="34" charset="-128"/>
            </a:endParaRPr>
          </a:p>
        </p:txBody>
      </p:sp>
      <p:pic>
        <p:nvPicPr>
          <p:cNvPr id="1024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7544" y="1196752"/>
            <a:ext cx="8208911" cy="504056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AU" altLang="en-US" b="1" dirty="0" smtClean="0">
                <a:solidFill>
                  <a:schemeClr val="tx2">
                    <a:lumMod val="60000"/>
                    <a:lumOff val="40000"/>
                  </a:schemeClr>
                </a:solidFill>
                <a:ea typeface="ＭＳ Ｐゴシック" pitchFamily="34" charset="-128"/>
              </a:rPr>
              <a:t>Contact us</a:t>
            </a:r>
          </a:p>
        </p:txBody>
      </p:sp>
      <p:sp>
        <p:nvSpPr>
          <p:cNvPr id="3" name="Content Placeholder 2"/>
          <p:cNvSpPr>
            <a:spLocks noGrp="1"/>
          </p:cNvSpPr>
          <p:nvPr>
            <p:ph idx="1"/>
          </p:nvPr>
        </p:nvSpPr>
        <p:spPr/>
        <p:txBody>
          <a:bodyPr/>
          <a:lstStyle/>
          <a:p>
            <a:pPr marL="0" indent="0">
              <a:buFont typeface="Arial" pitchFamily="34" charset="0"/>
              <a:buNone/>
              <a:defRPr/>
            </a:pPr>
            <a:r>
              <a:rPr lang="en-AU" sz="1800" dirty="0" smtClean="0"/>
              <a:t>Do you have something you’d like us to post on the department’s Facebook and Twitter account or have questions on social media? Give </a:t>
            </a:r>
            <a:r>
              <a:rPr lang="en-AU" sz="1800" dirty="0" smtClean="0"/>
              <a:t>me</a:t>
            </a:r>
            <a:r>
              <a:rPr lang="en-AU" sz="1800" dirty="0" smtClean="0"/>
              <a:t> </a:t>
            </a:r>
            <a:r>
              <a:rPr lang="en-AU" sz="1800" dirty="0" smtClean="0"/>
              <a:t>a call!</a:t>
            </a:r>
          </a:p>
          <a:p>
            <a:pPr>
              <a:defRPr/>
            </a:pPr>
            <a:endParaRPr lang="en-AU" sz="1800" dirty="0" smtClean="0"/>
          </a:p>
          <a:p>
            <a:pPr marL="0" indent="0">
              <a:buFont typeface="Arial" pitchFamily="34" charset="0"/>
              <a:buNone/>
              <a:defRPr/>
            </a:pPr>
            <a:r>
              <a:rPr lang="en-AU" sz="1800" dirty="0" smtClean="0"/>
              <a:t>Erin Martin | Marketing Officer (Social Media)</a:t>
            </a:r>
            <a:br>
              <a:rPr lang="en-AU" sz="1800" dirty="0" smtClean="0"/>
            </a:br>
            <a:r>
              <a:rPr lang="en-AU" sz="1800" dirty="0" smtClean="0"/>
              <a:t>Community Engagement and Partnerships </a:t>
            </a:r>
          </a:p>
          <a:p>
            <a:pPr marL="0" indent="0">
              <a:buFont typeface="Arial" pitchFamily="34" charset="0"/>
              <a:buNone/>
              <a:defRPr/>
            </a:pPr>
            <a:r>
              <a:rPr lang="en-AU" sz="1800" dirty="0" smtClean="0">
                <a:hlinkClick r:id="rId3"/>
              </a:rPr>
              <a:t>Erin.Martin@dete.qld.gov.au</a:t>
            </a:r>
            <a:endParaRPr lang="en-AU" sz="1800" dirty="0" smtClean="0"/>
          </a:p>
          <a:p>
            <a:pPr marL="0" indent="0">
              <a:buFont typeface="Arial" pitchFamily="34" charset="0"/>
              <a:buNone/>
              <a:defRPr/>
            </a:pPr>
            <a:r>
              <a:rPr lang="en-AU" sz="1800" dirty="0" smtClean="0"/>
              <a:t>T 3328 6658</a:t>
            </a:r>
          </a:p>
          <a:p>
            <a:pPr>
              <a:defRPr/>
            </a:pPr>
            <a:endParaRPr lang="en-AU" sz="1800" dirty="0" smtClean="0"/>
          </a:p>
          <a:p>
            <a:pPr marL="0" indent="0">
              <a:buNone/>
              <a:defRPr/>
            </a:pPr>
            <a:endParaRPr lang="en-AU" sz="1800" u="sng" dirty="0" smtClean="0">
              <a:hlinkClick r:id="rId4" tooltip="http://ppr.det.qld.gov.au/corp/commmark/Pages/Use-of-Social-Media-for-Departmental-Promotion.aspx"/>
            </a:endParaRPr>
          </a:p>
          <a:p>
            <a:pPr marL="0" indent="0">
              <a:buNone/>
              <a:defRPr/>
            </a:pPr>
            <a:r>
              <a:rPr lang="en-AU" sz="1800" u="sng" dirty="0" smtClean="0">
                <a:hlinkClick r:id="rId4" tooltip="http://ppr.det.qld.gov.au/corp/commmark/Pages/Use-of-Social-Media-for-Departmental-Promotion.aspx"/>
              </a:rPr>
              <a:t>http</a:t>
            </a:r>
            <a:r>
              <a:rPr lang="en-AU" sz="1800" u="sng" dirty="0">
                <a:hlinkClick r:id="rId4" tooltip="http://ppr.det.qld.gov.au/corp/commmark/Pages/Use-of-Social-Media-for-Departmental-Promotion.aspx"/>
              </a:rPr>
              <a:t>://ppr.det.qld.gov.au/corp/commmark/Pages/Use-of-Social-Media-for-Departmental-Promotion.aspx</a:t>
            </a:r>
            <a:endParaRPr lang="en-AU" sz="1800" dirty="0"/>
          </a:p>
          <a:p>
            <a:pPr>
              <a:defRPr/>
            </a:pPr>
            <a:endParaRPr lang="en-AU" sz="1800" dirty="0" smtClean="0"/>
          </a:p>
          <a:p>
            <a:pPr>
              <a:defRPr/>
            </a:pPr>
            <a:endParaRPr lang="en-A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b="1" dirty="0" smtClean="0"/>
              <a:t>Thank you. </a:t>
            </a:r>
            <a:endParaRPr lang="en-AU" b="1" dirty="0"/>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1317090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tx2">
                    <a:lumMod val="60000"/>
                    <a:lumOff val="40000"/>
                  </a:schemeClr>
                </a:solidFill>
              </a:rPr>
              <a:t>What we do</a:t>
            </a:r>
            <a:endParaRPr lang="en-AU" b="1" dirty="0">
              <a:solidFill>
                <a:schemeClr val="tx2">
                  <a:lumMod val="60000"/>
                  <a:lumOff val="40000"/>
                </a:schemeClr>
              </a:solidFill>
            </a:endParaRPr>
          </a:p>
        </p:txBody>
      </p:sp>
      <p:sp>
        <p:nvSpPr>
          <p:cNvPr id="3" name="Content Placeholder 2"/>
          <p:cNvSpPr>
            <a:spLocks noGrp="1"/>
          </p:cNvSpPr>
          <p:nvPr>
            <p:ph idx="1"/>
          </p:nvPr>
        </p:nvSpPr>
        <p:spPr/>
        <p:txBody>
          <a:bodyPr/>
          <a:lstStyle/>
          <a:p>
            <a:r>
              <a:rPr lang="en-AU" dirty="0" smtClean="0"/>
              <a:t>Manage DET’s corporate social media accounts</a:t>
            </a:r>
          </a:p>
          <a:p>
            <a:pPr marL="0" indent="0">
              <a:buNone/>
            </a:pPr>
            <a:endParaRPr lang="en-AU" dirty="0" smtClean="0"/>
          </a:p>
          <a:p>
            <a:r>
              <a:rPr lang="en-AU" dirty="0" smtClean="0"/>
              <a:t>Establish social media accounts for state schools</a:t>
            </a:r>
          </a:p>
          <a:p>
            <a:pPr marL="0" indent="0">
              <a:buNone/>
            </a:pPr>
            <a:endParaRPr lang="en-AU" dirty="0" smtClean="0"/>
          </a:p>
          <a:p>
            <a:r>
              <a:rPr lang="en-AU" dirty="0" smtClean="0"/>
              <a:t>Provide social media advice to schools </a:t>
            </a:r>
            <a:endParaRPr lang="en-AU" dirty="0"/>
          </a:p>
        </p:txBody>
      </p:sp>
    </p:spTree>
    <p:extLst>
      <p:ext uri="{BB962C8B-B14F-4D97-AF65-F5344CB8AC3E}">
        <p14:creationId xmlns:p14="http://schemas.microsoft.com/office/powerpoint/2010/main" val="606912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tx2">
                    <a:lumMod val="60000"/>
                    <a:lumOff val="40000"/>
                  </a:schemeClr>
                </a:solidFill>
              </a:rPr>
              <a:t>School accounts</a:t>
            </a:r>
            <a:endParaRPr lang="en-AU" b="1" dirty="0">
              <a:solidFill>
                <a:schemeClr val="tx2">
                  <a:lumMod val="60000"/>
                  <a:lumOff val="40000"/>
                </a:schemeClr>
              </a:solidFill>
            </a:endParaRPr>
          </a:p>
        </p:txBody>
      </p:sp>
      <p:sp>
        <p:nvSpPr>
          <p:cNvPr id="3" name="Content Placeholder 2"/>
          <p:cNvSpPr>
            <a:spLocks noGrp="1"/>
          </p:cNvSpPr>
          <p:nvPr>
            <p:ph idx="1"/>
          </p:nvPr>
        </p:nvSpPr>
        <p:spPr>
          <a:xfrm>
            <a:off x="457200" y="1268760"/>
            <a:ext cx="8229600" cy="5040560"/>
          </a:xfrm>
        </p:spPr>
        <p:txBody>
          <a:bodyPr/>
          <a:lstStyle/>
          <a:p>
            <a:r>
              <a:rPr lang="en-AU" dirty="0" smtClean="0"/>
              <a:t>Accounts are set up by the Community Engagement and Partnerships branch</a:t>
            </a:r>
          </a:p>
          <a:p>
            <a:pPr marL="0" indent="0">
              <a:buNone/>
            </a:pPr>
            <a:endParaRPr lang="en-AU" dirty="0" smtClean="0"/>
          </a:p>
          <a:p>
            <a:r>
              <a:rPr lang="en-AU" dirty="0" smtClean="0"/>
              <a:t>A whole of school account is created – not accounts for individual events, areas, classes</a:t>
            </a:r>
          </a:p>
          <a:p>
            <a:pPr marL="0" indent="0">
              <a:spcBef>
                <a:spcPts val="600"/>
              </a:spcBef>
              <a:buNone/>
            </a:pPr>
            <a:endParaRPr lang="en-AU" dirty="0" smtClean="0"/>
          </a:p>
          <a:p>
            <a:r>
              <a:rPr lang="en-AU" dirty="0" smtClean="0"/>
              <a:t>Promote good news, achievements, events, school information</a:t>
            </a:r>
            <a:endParaRPr lang="en-AU" dirty="0"/>
          </a:p>
        </p:txBody>
      </p:sp>
    </p:spTree>
    <p:extLst>
      <p:ext uri="{BB962C8B-B14F-4D97-AF65-F5344CB8AC3E}">
        <p14:creationId xmlns:p14="http://schemas.microsoft.com/office/powerpoint/2010/main" val="1965182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02363" cy="706090"/>
          </a:xfrm>
        </p:spPr>
        <p:txBody>
          <a:bodyPr/>
          <a:lstStyle/>
          <a:p>
            <a:r>
              <a:rPr lang="en-AU" b="1" dirty="0" smtClean="0">
                <a:solidFill>
                  <a:schemeClr val="tx2">
                    <a:lumMod val="60000"/>
                    <a:lumOff val="40000"/>
                  </a:schemeClr>
                </a:solidFill>
              </a:rPr>
              <a:t>Why only one account?</a:t>
            </a:r>
            <a:endParaRPr lang="en-AU" b="1" dirty="0">
              <a:solidFill>
                <a:schemeClr val="tx2">
                  <a:lumMod val="60000"/>
                  <a:lumOff val="40000"/>
                </a:schemeClr>
              </a:solidFill>
            </a:endParaRPr>
          </a:p>
        </p:txBody>
      </p:sp>
      <p:sp>
        <p:nvSpPr>
          <p:cNvPr id="3" name="Content Placeholder 2"/>
          <p:cNvSpPr>
            <a:spLocks noGrp="1"/>
          </p:cNvSpPr>
          <p:nvPr>
            <p:ph idx="1"/>
          </p:nvPr>
        </p:nvSpPr>
        <p:spPr>
          <a:xfrm>
            <a:off x="457200" y="1196752"/>
            <a:ext cx="8229600" cy="4929411"/>
          </a:xfrm>
        </p:spPr>
        <p:txBody>
          <a:bodyPr/>
          <a:lstStyle/>
          <a:p>
            <a:r>
              <a:rPr lang="en-AU" sz="2800" dirty="0" smtClean="0"/>
              <a:t>Requirement of DET’s social media policy</a:t>
            </a:r>
          </a:p>
          <a:p>
            <a:pPr marL="0" indent="0">
              <a:buNone/>
            </a:pPr>
            <a:endParaRPr lang="en-AU" sz="2800" dirty="0" smtClean="0"/>
          </a:p>
          <a:p>
            <a:r>
              <a:rPr lang="en-AU" sz="2800" dirty="0" smtClean="0"/>
              <a:t>HR – accounts need to be monitored after school, on weekends and during holidays</a:t>
            </a:r>
          </a:p>
          <a:p>
            <a:pPr marL="0" indent="0">
              <a:buNone/>
            </a:pPr>
            <a:endParaRPr lang="en-AU" sz="2800" dirty="0" smtClean="0"/>
          </a:p>
          <a:p>
            <a:r>
              <a:rPr lang="en-AU" sz="2800" dirty="0" smtClean="0"/>
              <a:t>Avoid confusion for the community</a:t>
            </a:r>
          </a:p>
          <a:p>
            <a:pPr marL="0" indent="0">
              <a:buNone/>
            </a:pPr>
            <a:endParaRPr lang="en-AU" sz="2800" dirty="0" smtClean="0"/>
          </a:p>
          <a:p>
            <a:r>
              <a:rPr lang="en-AU" sz="2800" dirty="0" smtClean="0"/>
              <a:t>Marketing – capitalise on the already established ‘likes’ of the school to promote your message to a wider audience</a:t>
            </a:r>
            <a:endParaRPr lang="en-AU" sz="2800" dirty="0"/>
          </a:p>
        </p:txBody>
      </p:sp>
    </p:spTree>
    <p:extLst>
      <p:ext uri="{BB962C8B-B14F-4D97-AF65-F5344CB8AC3E}">
        <p14:creationId xmlns:p14="http://schemas.microsoft.com/office/powerpoint/2010/main" val="4068763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02363" cy="706090"/>
          </a:xfrm>
        </p:spPr>
        <p:txBody>
          <a:bodyPr/>
          <a:lstStyle/>
          <a:p>
            <a:r>
              <a:rPr lang="en-AU" b="1" dirty="0" smtClean="0">
                <a:solidFill>
                  <a:schemeClr val="tx2">
                    <a:lumMod val="60000"/>
                    <a:lumOff val="40000"/>
                  </a:schemeClr>
                </a:solidFill>
              </a:rPr>
              <a:t>Why does DET set it up?</a:t>
            </a:r>
            <a:endParaRPr lang="en-AU" b="1" dirty="0">
              <a:solidFill>
                <a:schemeClr val="tx2">
                  <a:lumMod val="60000"/>
                  <a:lumOff val="40000"/>
                </a:schemeClr>
              </a:solidFill>
            </a:endParaRPr>
          </a:p>
        </p:txBody>
      </p:sp>
      <p:sp>
        <p:nvSpPr>
          <p:cNvPr id="3" name="Content Placeholder 2"/>
          <p:cNvSpPr>
            <a:spLocks noGrp="1"/>
          </p:cNvSpPr>
          <p:nvPr>
            <p:ph idx="1"/>
          </p:nvPr>
        </p:nvSpPr>
        <p:spPr>
          <a:xfrm>
            <a:off x="457200" y="1052736"/>
            <a:ext cx="8229600" cy="5328592"/>
          </a:xfrm>
        </p:spPr>
        <p:txBody>
          <a:bodyPr/>
          <a:lstStyle/>
          <a:p>
            <a:r>
              <a:rPr lang="en-AU" sz="3000" dirty="0" smtClean="0"/>
              <a:t>Consistency</a:t>
            </a:r>
          </a:p>
          <a:p>
            <a:pPr marL="0" indent="0">
              <a:buNone/>
            </a:pPr>
            <a:endParaRPr lang="en-AU" sz="3000" dirty="0" smtClean="0"/>
          </a:p>
          <a:p>
            <a:r>
              <a:rPr lang="en-AU" sz="3000" dirty="0" smtClean="0"/>
              <a:t>If something goes wrong – we can help quickly</a:t>
            </a:r>
          </a:p>
          <a:p>
            <a:pPr marL="0" indent="0">
              <a:buNone/>
            </a:pPr>
            <a:endParaRPr lang="en-AU" sz="3000" dirty="0" smtClean="0"/>
          </a:p>
          <a:p>
            <a:r>
              <a:rPr lang="en-AU" sz="3000" dirty="0" smtClean="0"/>
              <a:t>Takes the pressure off schools</a:t>
            </a:r>
          </a:p>
          <a:p>
            <a:pPr marL="0" indent="0">
              <a:buNone/>
            </a:pPr>
            <a:endParaRPr lang="en-AU" sz="3000" dirty="0" smtClean="0"/>
          </a:p>
          <a:p>
            <a:r>
              <a:rPr lang="en-AU" sz="3000" dirty="0" err="1" smtClean="0"/>
              <a:t>Fulfills</a:t>
            </a:r>
            <a:r>
              <a:rPr lang="en-AU" sz="3000" dirty="0"/>
              <a:t> </a:t>
            </a:r>
            <a:r>
              <a:rPr lang="en-AU" sz="3000" dirty="0" smtClean="0"/>
              <a:t>Department of Premier &amp; Cabinet’s requirement that login details are held centrally</a:t>
            </a:r>
          </a:p>
        </p:txBody>
      </p:sp>
    </p:spTree>
    <p:extLst>
      <p:ext uri="{BB962C8B-B14F-4D97-AF65-F5344CB8AC3E}">
        <p14:creationId xmlns:p14="http://schemas.microsoft.com/office/powerpoint/2010/main" val="3200267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AU" altLang="en-US" smtClean="0">
              <a:ea typeface="ＭＳ Ｐゴシック" pitchFamily="34" charset="-128"/>
            </a:endParaRPr>
          </a:p>
        </p:txBody>
      </p:sp>
      <p:sp>
        <p:nvSpPr>
          <p:cNvPr id="14339" name="Content Placeholder 2"/>
          <p:cNvSpPr>
            <a:spLocks noGrp="1"/>
          </p:cNvSpPr>
          <p:nvPr>
            <p:ph idx="1"/>
          </p:nvPr>
        </p:nvSpPr>
        <p:spPr/>
        <p:txBody>
          <a:bodyPr/>
          <a:lstStyle/>
          <a:p>
            <a:endParaRPr lang="en-AU" altLang="en-US" smtClean="0">
              <a:ea typeface="ＭＳ Ｐゴシック" pitchFamily="34" charset="-128"/>
            </a:endParaRPr>
          </a:p>
        </p:txBody>
      </p:sp>
      <p:pic>
        <p:nvPicPr>
          <p:cNvPr id="1434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9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02363" cy="994122"/>
          </a:xfrm>
        </p:spPr>
        <p:txBody>
          <a:bodyPr/>
          <a:lstStyle/>
          <a:p>
            <a:r>
              <a:rPr lang="en-AU" b="1" dirty="0" smtClean="0">
                <a:solidFill>
                  <a:schemeClr val="tx2">
                    <a:lumMod val="60000"/>
                    <a:lumOff val="40000"/>
                  </a:schemeClr>
                </a:solidFill>
              </a:rPr>
              <a:t>The legal side</a:t>
            </a:r>
            <a:endParaRPr lang="en-AU" b="1" dirty="0">
              <a:solidFill>
                <a:schemeClr val="tx2">
                  <a:lumMod val="60000"/>
                  <a:lumOff val="40000"/>
                </a:schemeClr>
              </a:solidFill>
            </a:endParaRPr>
          </a:p>
        </p:txBody>
      </p:sp>
      <p:sp>
        <p:nvSpPr>
          <p:cNvPr id="3" name="Content Placeholder 2"/>
          <p:cNvSpPr>
            <a:spLocks noGrp="1"/>
          </p:cNvSpPr>
          <p:nvPr>
            <p:ph idx="1"/>
          </p:nvPr>
        </p:nvSpPr>
        <p:spPr>
          <a:xfrm>
            <a:off x="457200" y="1268760"/>
            <a:ext cx="8229600" cy="4857403"/>
          </a:xfrm>
        </p:spPr>
        <p:txBody>
          <a:bodyPr/>
          <a:lstStyle/>
          <a:p>
            <a:r>
              <a:rPr lang="en-AU" dirty="0" smtClean="0"/>
              <a:t>Electronic communication with students</a:t>
            </a:r>
          </a:p>
          <a:p>
            <a:pPr marL="0" indent="0">
              <a:buNone/>
            </a:pPr>
            <a:endParaRPr lang="en-AU" dirty="0" smtClean="0"/>
          </a:p>
          <a:p>
            <a:r>
              <a:rPr lang="en-AU" dirty="0" smtClean="0"/>
              <a:t>Allegations on a school page</a:t>
            </a:r>
          </a:p>
          <a:p>
            <a:pPr marL="0" indent="0">
              <a:buNone/>
            </a:pPr>
            <a:endParaRPr lang="en-AU" dirty="0" smtClean="0"/>
          </a:p>
          <a:p>
            <a:r>
              <a:rPr lang="en-AU" dirty="0" smtClean="0"/>
              <a:t>Consent – photos and student work</a:t>
            </a:r>
          </a:p>
          <a:p>
            <a:pPr marL="0" indent="0">
              <a:buNone/>
            </a:pPr>
            <a:endParaRPr lang="en-AU" dirty="0" smtClean="0"/>
          </a:p>
        </p:txBody>
      </p:sp>
    </p:spTree>
    <p:extLst>
      <p:ext uri="{BB962C8B-B14F-4D97-AF65-F5344CB8AC3E}">
        <p14:creationId xmlns:p14="http://schemas.microsoft.com/office/powerpoint/2010/main" val="668403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02363" cy="706090"/>
          </a:xfrm>
        </p:spPr>
        <p:txBody>
          <a:bodyPr/>
          <a:lstStyle/>
          <a:p>
            <a:r>
              <a:rPr lang="en-AU" b="1" dirty="0" smtClean="0">
                <a:solidFill>
                  <a:schemeClr val="tx2">
                    <a:lumMod val="60000"/>
                    <a:lumOff val="40000"/>
                  </a:schemeClr>
                </a:solidFill>
              </a:rPr>
              <a:t>How can libraries benefit?</a:t>
            </a:r>
            <a:endParaRPr lang="en-AU" b="1" dirty="0">
              <a:solidFill>
                <a:schemeClr val="tx2">
                  <a:lumMod val="60000"/>
                  <a:lumOff val="40000"/>
                </a:schemeClr>
              </a:solidFill>
            </a:endParaRPr>
          </a:p>
        </p:txBody>
      </p:sp>
      <p:sp>
        <p:nvSpPr>
          <p:cNvPr id="3" name="Content Placeholder 2"/>
          <p:cNvSpPr>
            <a:spLocks noGrp="1"/>
          </p:cNvSpPr>
          <p:nvPr>
            <p:ph idx="1"/>
          </p:nvPr>
        </p:nvSpPr>
        <p:spPr>
          <a:xfrm>
            <a:off x="457200" y="1124744"/>
            <a:ext cx="8229600" cy="5328592"/>
          </a:xfrm>
        </p:spPr>
        <p:txBody>
          <a:bodyPr/>
          <a:lstStyle/>
          <a:p>
            <a:r>
              <a:rPr lang="en-AU" sz="3000" dirty="0" smtClean="0"/>
              <a:t>Social media is an effective communication tool</a:t>
            </a:r>
          </a:p>
          <a:p>
            <a:pPr marL="0" indent="0">
              <a:buNone/>
            </a:pPr>
            <a:endParaRPr lang="en-AU" sz="3000" dirty="0" smtClean="0"/>
          </a:p>
          <a:p>
            <a:r>
              <a:rPr lang="en-AU" sz="3000" dirty="0" smtClean="0"/>
              <a:t>Communicate about changing education</a:t>
            </a:r>
          </a:p>
          <a:p>
            <a:pPr marL="0" indent="0">
              <a:buNone/>
            </a:pPr>
            <a:endParaRPr lang="en-AU" sz="3000" dirty="0" smtClean="0"/>
          </a:p>
          <a:p>
            <a:r>
              <a:rPr lang="en-AU" sz="3000" dirty="0" smtClean="0"/>
              <a:t>Send information &amp; reminders to parents &amp; the community</a:t>
            </a:r>
          </a:p>
          <a:p>
            <a:pPr marL="0" indent="0">
              <a:buNone/>
            </a:pPr>
            <a:endParaRPr lang="en-AU" sz="3000" dirty="0" smtClean="0"/>
          </a:p>
          <a:p>
            <a:r>
              <a:rPr lang="en-AU" sz="3000" dirty="0" smtClean="0"/>
              <a:t>Promote library displays, special events, key dates and information</a:t>
            </a:r>
          </a:p>
          <a:p>
            <a:endParaRPr lang="en-AU" dirty="0"/>
          </a:p>
        </p:txBody>
      </p:sp>
    </p:spTree>
    <p:extLst>
      <p:ext uri="{BB962C8B-B14F-4D97-AF65-F5344CB8AC3E}">
        <p14:creationId xmlns:p14="http://schemas.microsoft.com/office/powerpoint/2010/main" val="1924630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tx2">
                    <a:lumMod val="60000"/>
                    <a:lumOff val="40000"/>
                  </a:schemeClr>
                </a:solidFill>
              </a:rPr>
              <a:t>Let DET know! </a:t>
            </a:r>
            <a:endParaRPr lang="en-AU" b="1" dirty="0">
              <a:solidFill>
                <a:schemeClr val="tx2">
                  <a:lumMod val="60000"/>
                  <a:lumOff val="40000"/>
                </a:schemeClr>
              </a:solidFill>
            </a:endParaRPr>
          </a:p>
        </p:txBody>
      </p:sp>
      <p:sp>
        <p:nvSpPr>
          <p:cNvPr id="3" name="Content Placeholder 2"/>
          <p:cNvSpPr>
            <a:spLocks noGrp="1"/>
          </p:cNvSpPr>
          <p:nvPr>
            <p:ph idx="1"/>
          </p:nvPr>
        </p:nvSpPr>
        <p:spPr>
          <a:xfrm>
            <a:off x="457200" y="1340768"/>
            <a:ext cx="8229600" cy="4785395"/>
          </a:xfrm>
        </p:spPr>
        <p:txBody>
          <a:bodyPr/>
          <a:lstStyle/>
          <a:p>
            <a:r>
              <a:rPr lang="en-AU" dirty="0" smtClean="0"/>
              <a:t>We love hearing about what’s happening in our school libraries!</a:t>
            </a:r>
          </a:p>
          <a:p>
            <a:pPr marL="0" indent="0">
              <a:buNone/>
            </a:pPr>
            <a:endParaRPr lang="en-AU" dirty="0" smtClean="0"/>
          </a:p>
          <a:p>
            <a:r>
              <a:rPr lang="en-AU" dirty="0" smtClean="0"/>
              <a:t>Send us your good news, events and achievements</a:t>
            </a:r>
          </a:p>
          <a:p>
            <a:endParaRPr lang="en-AU" dirty="0" smtClean="0"/>
          </a:p>
          <a:p>
            <a:r>
              <a:rPr lang="en-AU" dirty="0" smtClean="0"/>
              <a:t>Possible promotion on the corporate account and through local media channels</a:t>
            </a:r>
            <a:endParaRPr lang="en-AU" dirty="0"/>
          </a:p>
        </p:txBody>
      </p:sp>
    </p:spTree>
    <p:extLst>
      <p:ext uri="{BB962C8B-B14F-4D97-AF65-F5344CB8AC3E}">
        <p14:creationId xmlns:p14="http://schemas.microsoft.com/office/powerpoint/2010/main" val="1558093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7CC343"/>
      </a:lt1>
      <a:dk2>
        <a:srgbClr val="000000"/>
      </a:dk2>
      <a:lt2>
        <a:srgbClr val="808080"/>
      </a:lt2>
      <a:accent1>
        <a:srgbClr val="BBE0E3"/>
      </a:accent1>
      <a:accent2>
        <a:srgbClr val="333399"/>
      </a:accent2>
      <a:accent3>
        <a:srgbClr val="BFDEB0"/>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OnePortal Document" ma:contentTypeID="0x01010070047B8DEF94FA46831AA40F9DEE705C005DCDFB36C4BD014D9DD35D9AC4EC7781" ma:contentTypeVersion="57" ma:contentTypeDescription="" ma:contentTypeScope="" ma:versionID="9147e1ee7475adfb46d71268633187e3">
  <xsd:schema xmlns:xsd="http://www.w3.org/2001/XMLSchema" xmlns:p="http://schemas.microsoft.com/office/2006/metadata/properties" xmlns:ns1="http://schemas.microsoft.com/sharepoint/v3" xmlns:ns2="aaef3284-de11-4133-9020-7d3d3c07c702" xmlns:ns4="02a95367-1f60-4f9c-bd4c-744a93c161e4" xmlns:ns5="9212bb0a-75b0-4608-a6c6-f8d1773707b0" targetNamespace="http://schemas.microsoft.com/office/2006/metadata/properties" ma:root="true" ma:fieldsID="a06ff9b6be1b1de0d309e393a03b44b9" ns1:_="" ns2:_="" ns4:_="" ns5:_="">
    <xsd:import namespace="http://schemas.microsoft.com/sharepoint/v3"/>
    <xsd:import namespace="aaef3284-de11-4133-9020-7d3d3c07c702"/>
    <xsd:import namespace="02a95367-1f60-4f9c-bd4c-744a93c161e4"/>
    <xsd:import namespace="9212bb0a-75b0-4608-a6c6-f8d1773707b0"/>
    <xsd:element name="properties">
      <xsd:complexType>
        <xsd:sequence>
          <xsd:element name="documentManagement">
            <xsd:complexType>
              <xsd:all>
                <xsd:element ref="ns2:Item_x0020_Description"/>
                <xsd:element ref="ns2:Security"/>
                <xsd:element ref="ns1:PublishingStartDate" minOccurs="0"/>
                <xsd:element ref="ns1:PublishingExpirationDate" minOccurs="0"/>
                <xsd:element ref="ns1:Language"/>
                <xsd:element ref="ns4:OnePortal_x0020_coverage"/>
                <xsd:element ref="ns4:Creator_x0020_and_x0020_publisher"/>
                <xsd:element ref="ns2:Rights" minOccurs="0"/>
                <xsd:element ref="ns2:Subject1" minOccurs="0"/>
                <xsd:element ref="ns4:_ResourceType" minOccurs="0"/>
                <xsd:element ref="ns1:PublishingContact" minOccurs="0"/>
                <xsd:element ref="ns5:Document_x0020_Subject"/>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5" nillable="true" ma:displayName="Scheduling Start Date" ma:description="" ma:internalName="PublishingStartDate">
      <xsd:simpleType>
        <xsd:restriction base="dms:Unknown"/>
      </xsd:simpleType>
    </xsd:element>
    <xsd:element name="PublishingExpirationDate" ma:index="6" nillable="true" ma:displayName="Scheduling End Date" ma:description="" ma:internalName="PublishingExpirationDate">
      <xsd:simpleType>
        <xsd:restriction base="dms:Unknown"/>
      </xsd:simpleType>
    </xsd:element>
    <xsd:element name="Language" ma:index="7" ma:displayName="Language" ma:default="English"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element name="PublishingContact" ma:index="19" nillable="true" ma:displayName="PublishingContact" ma:description="" ma:hidden="true" ma:list="UserInfo" ma:internalName="PublishingContact"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aaef3284-de11-4133-9020-7d3d3c07c702" elementFormDefault="qualified">
    <xsd:import namespace="http://schemas.microsoft.com/office/2006/documentManagement/types"/>
    <xsd:element name="Item_x0020_Description" ma:index="2" ma:displayName="Item Description" ma:default="" ma:internalName="Item_x0020_Description">
      <xsd:simpleType>
        <xsd:restriction base="dms:Note"/>
      </xsd:simpleType>
    </xsd:element>
    <xsd:element name="Security" ma:index="4" ma:displayName="Security" ma:default="Unclassified" ma:description="Please refer to IFM-PR-003 for the Department’s policy on how information assets are to be handled according to their security classification categories." ma:format="Dropdown" ma:internalName="Security" ma:readOnly="false">
      <xsd:simpleType>
        <xsd:restriction base="dms:Choice">
          <xsd:enumeration value="Public"/>
          <xsd:enumeration value="Unclassified"/>
          <xsd:enumeration value="In-confidence"/>
          <xsd:enumeration value="Protected"/>
          <xsd:enumeration value="Highly-protected"/>
        </xsd:restriction>
      </xsd:simpleType>
    </xsd:element>
    <xsd:element name="Rights" ma:index="10" nillable="true" ma:displayName="Rights" ma:default="State of Queensland (Department of Education and Training)" ma:format="Dropdown" ma:internalName="Rights" ma:readOnly="false">
      <xsd:simpleType>
        <xsd:restriction base="dms:Choice">
          <xsd:enumeration value="State of Queensland (Department of Education and Training)"/>
        </xsd:restriction>
      </xsd:simpleType>
    </xsd:element>
    <xsd:element name="Subject1" ma:index="11" nillable="true" ma:displayName="Subject Classification" ma:format="Dropdown" ma:internalName="Subject1" ma:readOnly="false">
      <xsd:simpleType>
        <xsd:restriction base="dms:Choice">
          <xsd:enumeration value="Aboriginal &amp; Torres Strait Islander"/>
          <xsd:enumeration value="Accounting and Financial reporting"/>
          <xsd:enumeration value="Administration"/>
          <xsd:enumeration value="Assets"/>
          <xsd:enumeration value="Audit"/>
          <xsd:enumeration value="Banking"/>
          <xsd:enumeration value="Budget"/>
          <xsd:enumeration value="Building design"/>
          <xsd:enumeration value="Business strategy &amp; process"/>
          <xsd:enumeration value="Curriculum"/>
          <xsd:enumeration value="Diversity &amp; Equity"/>
          <xsd:enumeration value="Employee induction &amp; probation"/>
          <xsd:enumeration value="Enterprise bargaining &amp; Industrial Relations commission decisions"/>
          <xsd:enumeration value="Enterprise bargaining - Cleaners agreements"/>
          <xsd:enumeration value="Enterprise bargaining - Science Assistants agreements"/>
          <xsd:enumeration value="Enterprise bargaining - Teacher Aide agreements"/>
          <xsd:enumeration value="Enterprise bargaining - Teachers agreements"/>
          <xsd:enumeration value="Environmental sustainability"/>
          <xsd:enumeration value="Facilities management"/>
          <xsd:enumeration value="Financial management"/>
          <xsd:enumeration value="Grants and Allowances"/>
          <xsd:enumeration value="Health and Safety – compensation &amp; rehabilitation"/>
          <xsd:enumeration value="Health and Safety – safe working practices"/>
          <xsd:enumeration value="Information management"/>
          <xsd:enumeration value="Landscape design"/>
          <xsd:enumeration value="Leave &amp; entitlements"/>
          <xsd:enumeration value="Marketing &amp; communication"/>
          <xsd:enumeration value="Network &amp; desktop management"/>
          <xsd:enumeration value="News"/>
          <xsd:enumeration value="P and C"/>
          <xsd:enumeration value="Pay and allowances"/>
          <xsd:enumeration value="Performance management"/>
          <xsd:enumeration value="Position Description - Administrative Stream (AO)"/>
          <xsd:enumeration value="Position Description - Band - (Teaching)"/>
          <xsd:enumeration value="Position Description - Operational Stream (OO)"/>
          <xsd:enumeration value="Position Description - Professional Stream (PO)"/>
          <xsd:enumeration value="Position Description - Senior Executive Officers (SES)"/>
          <xsd:enumeration value="Position Description - Senior Officer - (SO)"/>
          <xsd:enumeration value="Position Description - Teacher's Aide (TA)"/>
          <xsd:enumeration value="Position Description - Technical Stream - (TO)"/>
          <xsd:enumeration value="Project planning &amp; management"/>
          <xsd:enumeration value="Purchasing"/>
          <xsd:enumeration value="School management"/>
          <xsd:enumeration value="Security"/>
          <xsd:enumeration value="Sports and recreation"/>
          <xsd:enumeration value="Staff expenses"/>
          <xsd:enumeration value="Staff management"/>
          <xsd:enumeration value="Staff selection &amp; recruitment"/>
          <xsd:enumeration value="Statistics"/>
          <xsd:enumeration value="Student &amp; staffing audit"/>
          <xsd:enumeration value="Taxation"/>
          <xsd:enumeration value="Training &amp; professional development"/>
          <xsd:enumeration value="Transfer"/>
          <xsd:enumeration value="Travel"/>
        </xsd:restriction>
      </xsd:simpleType>
    </xsd:element>
  </xsd:schema>
  <xsd:schema xmlns:xsd="http://www.w3.org/2001/XMLSchema" xmlns:dms="http://schemas.microsoft.com/office/2006/documentManagement/types" targetNamespace="02a95367-1f60-4f9c-bd4c-744a93c161e4" elementFormDefault="qualified">
    <xsd:import namespace="http://schemas.microsoft.com/office/2006/documentManagement/types"/>
    <xsd:element name="OnePortal_x0020_coverage" ma:index="8" ma:displayName="OnePortal coverage" ma:default="Queensland" ma:format="RadioButtons" ma:internalName="OnePortal_x0020_coverage" ma:readOnly="false">
      <xsd:simpleType>
        <xsd:restriction base="dms:Choice">
          <xsd:enumeration value="Queensland"/>
        </xsd:restriction>
      </xsd:simpleType>
    </xsd:element>
    <xsd:element name="Creator_x0020_and_x0020_publisher" ma:index="9" ma:displayName="Creator and publisher" ma:default="Department of Education and Training, Queensland" ma:format="RadioButtons" ma:internalName="Creator_x0020_and_x0020_publisher" ma:readOnly="false">
      <xsd:simpleType>
        <xsd:restriction base="dms:Choice">
          <xsd:enumeration value="Department of Education and Training, Queensland"/>
        </xsd:restriction>
      </xsd:simpleType>
    </xsd:element>
    <xsd:element name="_ResourceType" ma:index="12" nillable="true" ma:displayName="Resource Type" ma:description="What type of resource is the content?" ma:format="Dropdown" ma:internalName="_ResourceType" ma:readOnly="false">
      <xsd:simpleType>
        <xsd:restriction base="dms:Choice">
          <xsd:enumeration value="Advertisement"/>
          <xsd:enumeration value="Agenda"/>
          <xsd:enumeration value="Agreement"/>
          <xsd:enumeration value="Award"/>
          <xsd:enumeration value="Budget"/>
          <xsd:enumeration value="Case study"/>
          <xsd:enumeration value="Certificate"/>
          <xsd:enumeration value="Checklist"/>
          <xsd:enumeration value="Contract"/>
          <xsd:enumeration value="Coversheet"/>
          <xsd:enumeration value="Decision"/>
          <xsd:enumeration value="Determination"/>
          <xsd:enumeration value="Fact sheet"/>
          <xsd:enumeration value="FAQ"/>
          <xsd:enumeration value="Form"/>
          <xsd:enumeration value="Framework"/>
          <xsd:enumeration value="Guideline"/>
          <xsd:enumeration value="Help"/>
          <xsd:enumeration value="Image"/>
          <xsd:enumeration value="Induction"/>
          <xsd:enumeration value="Instruction"/>
          <xsd:enumeration value="Inventory"/>
          <xsd:enumeration value="Label"/>
          <xsd:enumeration value="Letter"/>
          <xsd:enumeration value="Map"/>
          <xsd:enumeration value="Memo"/>
          <xsd:enumeration value="News"/>
          <xsd:enumeration value="Order"/>
          <xsd:enumeration value="Organisational chart"/>
          <xsd:enumeration value="Procedural policy"/>
          <xsd:enumeration value="Position description"/>
          <xsd:enumeration value="Presentation"/>
          <xsd:enumeration value="Process"/>
          <xsd:enumeration value="Project plan"/>
          <xsd:enumeration value="Report"/>
          <xsd:enumeration value="Requirements"/>
          <xsd:enumeration value="Roster"/>
          <xsd:enumeration value="Standard"/>
          <xsd:enumeration value="Survey"/>
          <xsd:enumeration value="Template"/>
          <xsd:enumeration value="Tool"/>
          <xsd:enumeration value="Training material"/>
          <xsd:enumeration value="Web site"/>
          <xsd:enumeration value="White paper"/>
        </xsd:restriction>
      </xsd:simpleType>
    </xsd:element>
  </xsd:schema>
  <xsd:schema xmlns:xsd="http://www.w3.org/2001/XMLSchema" xmlns:dms="http://schemas.microsoft.com/office/2006/documentManagement/types" targetNamespace="9212bb0a-75b0-4608-a6c6-f8d1773707b0" elementFormDefault="qualified">
    <xsd:import namespace="http://schemas.microsoft.com/office/2006/documentManagement/types"/>
    <xsd:element name="Document_x0020_Subject" ma:index="20" ma:displayName="Document Subject" ma:default="Other" ma:format="Dropdown" ma:internalName="Document_x0020_Subject">
      <xsd:simpleType>
        <xsd:union memberTypes="dms:Text">
          <xsd:simpleType>
            <xsd:restriction base="dms:Choice">
              <xsd:enumeration value="Landscape templates (cover only)"/>
              <xsd:enumeration value="Landscape templates (cover and internal)"/>
              <xsd:enumeration value="Landscape template (internal only)"/>
              <xsd:enumeration value="Marketing presentations"/>
              <xsd:enumeration value="Newsletter Items"/>
              <xsd:enumeration value="Other"/>
              <xsd:enumeration value="Portrait templates (cover only)"/>
              <xsd:enumeration value="Portrait templates (cover and internal)"/>
              <xsd:enumeration value="Portrait templates (internal only)"/>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axOccurs="1" ma:index="1" ma:displayName="Title"/>
        <xsd:element ref="dc:subject" minOccurs="0" maxOccurs="1"/>
        <xsd:element ref="dc:description" minOccurs="0" maxOccurs="1"/>
        <xsd:element name="keywords" maxOccurs="1" ma:index="3" ma:displayName="Keywords">
          <xsd:simpleType>
            <xsd:restriction base="xsd:string">
              <xsd:minLength value="1"/>
            </xsd:restriction>
          </xsd:simpleType>
        </xsd:element>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Language>
    <OnePortal_x0020_coverage xmlns="02a95367-1f60-4f9c-bd4c-744a93c161e4">Queensland</OnePortal_x0020_coverage>
    <Rights xmlns="aaef3284-de11-4133-9020-7d3d3c07c702">State of Queensland (Department of Education and Training)</Rights>
    <Document_x0020_Subject xmlns="9212bb0a-75b0-4608-a6c6-f8d1773707b0">Other</Document_x0020_Subject>
    <_ResourceType xmlns="02a95367-1f60-4f9c-bd4c-744a93c161e4">Template</_ResourceType>
    <PublishingExpirationDate xmlns="http://schemas.microsoft.com/sharepoint/v3" xsi:nil="true"/>
    <PublishingStartDate xmlns="http://schemas.microsoft.com/sharepoint/v3" xsi:nil="true"/>
    <Subject1 xmlns="aaef3284-de11-4133-9020-7d3d3c07c702" xsi:nil="true"/>
    <Creator_x0020_and_x0020_publisher xmlns="02a95367-1f60-4f9c-bd4c-744a93c161e4">Department of Education and Training, Queensland</Creator_x0020_and_x0020_publisher>
    <PublishingContact xmlns="http://schemas.microsoft.com/sharepoint/v3">
      <UserInfo>
        <DisplayName/>
        <AccountId xsi:nil="true"/>
        <AccountType/>
      </UserInfo>
    </PublishingContact>
    <Item_x0020_Description xmlns="aaef3284-de11-4133-9020-7d3d3c07c702">DET PowerPoint Presentation template
&lt;div&gt;&lt;/div&gt;</Item_x0020_Description>
    <Security xmlns="aaef3284-de11-4133-9020-7d3d3c07c702">Unclassified</Security>
  </documentManagement>
</p:properties>
</file>

<file path=customXml/itemProps1.xml><?xml version="1.0" encoding="utf-8"?>
<ds:datastoreItem xmlns:ds="http://schemas.openxmlformats.org/officeDocument/2006/customXml" ds:itemID="{1B3F3C6A-8BFC-4B35-B9FE-0916384646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aef3284-de11-4133-9020-7d3d3c07c702"/>
    <ds:schemaRef ds:uri="02a95367-1f60-4f9c-bd4c-744a93c161e4"/>
    <ds:schemaRef ds:uri="9212bb0a-75b0-4608-a6c6-f8d1773707b0"/>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EB0F742-73B4-4C9D-AFC5-7B9D0D698312}">
  <ds:schemaRefs>
    <ds:schemaRef ds:uri="http://schemas.microsoft.com/office/2006/metadata/longProperties"/>
  </ds:schemaRefs>
</ds:datastoreItem>
</file>

<file path=customXml/itemProps3.xml><?xml version="1.0" encoding="utf-8"?>
<ds:datastoreItem xmlns:ds="http://schemas.openxmlformats.org/officeDocument/2006/customXml" ds:itemID="{0DA3B691-ED51-455A-BCE2-43BFBADBF5BC}">
  <ds:schemaRefs>
    <ds:schemaRef ds:uri="http://schemas.microsoft.com/sharepoint/v3/contenttype/forms"/>
  </ds:schemaRefs>
</ds:datastoreItem>
</file>

<file path=customXml/itemProps4.xml><?xml version="1.0" encoding="utf-8"?>
<ds:datastoreItem xmlns:ds="http://schemas.openxmlformats.org/officeDocument/2006/customXml" ds:itemID="{B79B2A92-109B-4B4A-A318-85E2AD7BCD8B}">
  <ds:schemaRefs>
    <ds:schemaRef ds:uri="http://purl.org/dc/terms/"/>
    <ds:schemaRef ds:uri="http://purl.org/dc/dcmitype/"/>
    <ds:schemaRef ds:uri="http://schemas.microsoft.com/office/2006/documentManagement/types"/>
    <ds:schemaRef ds:uri="http://schemas.openxmlformats.org/package/2006/metadata/core-properties"/>
    <ds:schemaRef ds:uri="http://www.w3.org/XML/1998/namespace"/>
    <ds:schemaRef ds:uri="http://purl.org/dc/elements/1.1/"/>
    <ds:schemaRef ds:uri="9212bb0a-75b0-4608-a6c6-f8d1773707b0"/>
    <ds:schemaRef ds:uri="http://schemas.microsoft.com/office/2006/metadata/properties"/>
    <ds:schemaRef ds:uri="02a95367-1f60-4f9c-bd4c-744a93c161e4"/>
    <ds:schemaRef ds:uri="aaef3284-de11-4133-9020-7d3d3c07c702"/>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HD3343606:Applications:Microsoft Office 2004:Templates:Presentations:Designs:Blank Presentation</Template>
  <TotalTime>1919</TotalTime>
  <Words>1036</Words>
  <Application>Microsoft Office PowerPoint</Application>
  <PresentationFormat>On-screen Show (4:3)</PresentationFormat>
  <Paragraphs>117</Paragraphs>
  <Slides>12</Slides>
  <Notes>12</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Blank Presentation</vt:lpstr>
      <vt:lpstr>Custom Design</vt:lpstr>
      <vt:lpstr>Queensland Department of Education &amp; Training</vt:lpstr>
      <vt:lpstr>What we do</vt:lpstr>
      <vt:lpstr>School accounts</vt:lpstr>
      <vt:lpstr>Why only one account?</vt:lpstr>
      <vt:lpstr>Why does DET set it up?</vt:lpstr>
      <vt:lpstr>PowerPoint Presentation</vt:lpstr>
      <vt:lpstr>The legal side</vt:lpstr>
      <vt:lpstr>How can libraries benefit?</vt:lpstr>
      <vt:lpstr>Let DET know! </vt:lpstr>
      <vt:lpstr>    Want to know more? </vt:lpstr>
      <vt:lpstr>Contact us</vt:lpstr>
      <vt:lpstr>Thank you. </vt:lpstr>
    </vt:vector>
  </TitlesOfParts>
  <Company>John Pennisi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 PowerPoint Presentation template</dc:title>
  <dc:creator>John Pennisi</dc:creator>
  <cp:keywords>DET; PowerPoint; Presentation; template;</cp:keywords>
  <cp:lastModifiedBy>MARTIN, Erin</cp:lastModifiedBy>
  <cp:revision>69</cp:revision>
  <cp:lastPrinted>2015-07-23T05:01:51Z</cp:lastPrinted>
  <dcterms:created xsi:type="dcterms:W3CDTF">2008-02-26T23:06:22Z</dcterms:created>
  <dcterms:modified xsi:type="dcterms:W3CDTF">2015-07-23T05:05:17Z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OnePortal Document</vt:lpwstr>
  </property>
</Properties>
</file>